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258" r:id="rId3"/>
    <p:sldId id="268" r:id="rId4"/>
    <p:sldId id="262" r:id="rId5"/>
    <p:sldId id="264" r:id="rId6"/>
    <p:sldId id="265" r:id="rId7"/>
    <p:sldId id="263" r:id="rId8"/>
    <p:sldId id="266" r:id="rId9"/>
    <p:sldId id="267" r:id="rId10"/>
    <p:sldId id="269" r:id="rId11"/>
    <p:sldId id="270" r:id="rId12"/>
    <p:sldId id="271" r:id="rId13"/>
    <p:sldId id="272" r:id="rId14"/>
    <p:sldId id="273" r:id="rId15"/>
    <p:sldId id="274" r:id="rId16"/>
    <p:sldId id="275" r:id="rId17"/>
    <p:sldId id="338" r:id="rId18"/>
    <p:sldId id="339" r:id="rId19"/>
    <p:sldId id="277" r:id="rId20"/>
    <p:sldId id="278" r:id="rId21"/>
    <p:sldId id="282" r:id="rId22"/>
    <p:sldId id="283" r:id="rId23"/>
    <p:sldId id="284" r:id="rId24"/>
    <p:sldId id="285" r:id="rId25"/>
    <p:sldId id="259" r:id="rId26"/>
    <p:sldId id="261" r:id="rId27"/>
    <p:sldId id="260" r:id="rId28"/>
    <p:sldId id="280" r:id="rId29"/>
    <p:sldId id="281" r:id="rId30"/>
    <p:sldId id="287" r:id="rId31"/>
    <p:sldId id="289" r:id="rId32"/>
    <p:sldId id="290" r:id="rId33"/>
    <p:sldId id="288" r:id="rId34"/>
    <p:sldId id="291" r:id="rId35"/>
    <p:sldId id="294" r:id="rId36"/>
    <p:sldId id="295" r:id="rId37"/>
    <p:sldId id="340" r:id="rId38"/>
    <p:sldId id="341" r:id="rId39"/>
    <p:sldId id="342" r:id="rId40"/>
    <p:sldId id="343" r:id="rId41"/>
    <p:sldId id="344" r:id="rId42"/>
    <p:sldId id="345" r:id="rId43"/>
    <p:sldId id="346" r:id="rId44"/>
    <p:sldId id="286" r:id="rId45"/>
    <p:sldId id="292" r:id="rId46"/>
    <p:sldId id="336" r:id="rId47"/>
    <p:sldId id="293" r:id="rId48"/>
    <p:sldId id="296" r:id="rId49"/>
    <p:sldId id="297" r:id="rId50"/>
    <p:sldId id="298" r:id="rId51"/>
    <p:sldId id="299" r:id="rId52"/>
    <p:sldId id="300" r:id="rId53"/>
    <p:sldId id="303" r:id="rId54"/>
    <p:sldId id="304" r:id="rId55"/>
    <p:sldId id="305" r:id="rId56"/>
    <p:sldId id="306" r:id="rId57"/>
    <p:sldId id="337" r:id="rId58"/>
    <p:sldId id="301" r:id="rId59"/>
    <p:sldId id="302" r:id="rId60"/>
    <p:sldId id="307" r:id="rId61"/>
    <p:sldId id="308" r:id="rId62"/>
    <p:sldId id="309" r:id="rId63"/>
    <p:sldId id="310" r:id="rId64"/>
    <p:sldId id="311" r:id="rId65"/>
    <p:sldId id="312"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13" r:id="rId80"/>
    <p:sldId id="314" r:id="rId81"/>
    <p:sldId id="316" r:id="rId82"/>
    <p:sldId id="330" r:id="rId8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158F17-4B0B-9C77-EAFF-6071593647A9}" name="2321" initials="2" userId="S::my2321@365i.me::3ebc4444-5f5d-44ba-9472-d4d3dd889a7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i Motis Loquilla" initials="SML" lastIdx="4" clrIdx="0">
    <p:extLst>
      <p:ext uri="{19B8F6BF-5375-455C-9EA6-DF929625EA0E}">
        <p15:presenceInfo xmlns:p15="http://schemas.microsoft.com/office/powerpoint/2012/main" userId="d387bf4d0855f868" providerId="Windows Live"/>
      </p:ext>
    </p:extLst>
  </p:cmAuthor>
  <p:cmAuthor id="2" name="2321" initials="2" lastIdx="6" clrIdx="1">
    <p:extLst>
      <p:ext uri="{19B8F6BF-5375-455C-9EA6-DF929625EA0E}">
        <p15:presenceInfo xmlns:p15="http://schemas.microsoft.com/office/powerpoint/2012/main" userId="S::my2321@365i.me::3ebc4444-5f5d-44ba-9472-d4d3dd889a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6" autoAdjust="0"/>
    <p:restoredTop sz="73800" autoAdjust="0"/>
  </p:normalViewPr>
  <p:slideViewPr>
    <p:cSldViewPr>
      <p:cViewPr varScale="1">
        <p:scale>
          <a:sx n="87" d="100"/>
          <a:sy n="87" d="100"/>
        </p:scale>
        <p:origin x="2405"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0661D-E69F-437A-89FB-140C13A2A906}" type="datetimeFigureOut">
              <a:rPr lang="es-ES" smtClean="0"/>
              <a:t>11/11/2022</a:t>
            </a:fld>
            <a:endParaRPr lang="es-ES"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72528-C75C-4954-ABBB-D4E48F83B154}" type="slidenum">
              <a:rPr lang="es-ES" smtClean="0"/>
              <a:t>‹Nº›</a:t>
            </a:fld>
            <a:endParaRPr lang="es-ES" dirty="0"/>
          </a:p>
        </p:txBody>
      </p:sp>
    </p:spTree>
    <p:extLst>
      <p:ext uri="{BB962C8B-B14F-4D97-AF65-F5344CB8AC3E}">
        <p14:creationId xmlns:p14="http://schemas.microsoft.com/office/powerpoint/2010/main" val="410619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 A lo largo de la primera os vamos a hacer una breve introducción a Galaxy, para que os sirva para poder seguir el resto del curso.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a:t>
            </a:fld>
            <a:endParaRPr lang="es-ES" dirty="0"/>
          </a:p>
        </p:txBody>
      </p:sp>
    </p:spTree>
    <p:extLst>
      <p:ext uri="{BB962C8B-B14F-4D97-AF65-F5344CB8AC3E}">
        <p14:creationId xmlns:p14="http://schemas.microsoft.com/office/powerpoint/2010/main" val="198650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aunque Galaxy parece una maravilla, tiene sus puntos negativos. Nosotros para el curso utilizaremos la Plataforma Gratuita </a:t>
            </a:r>
            <a:r>
              <a:rPr lang="es-ES" dirty="0" err="1"/>
              <a:t>UseGalaxy</a:t>
            </a:r>
            <a:r>
              <a:rPr lang="es-ES" dirty="0"/>
              <a:t>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10</a:t>
            </a:fld>
            <a:endParaRPr lang="es-ES" dirty="0"/>
          </a:p>
        </p:txBody>
      </p:sp>
    </p:spTree>
    <p:extLst>
      <p:ext uri="{BB962C8B-B14F-4D97-AF65-F5344CB8AC3E}">
        <p14:creationId xmlns:p14="http://schemas.microsoft.com/office/powerpoint/2010/main" val="253108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concretamente, utilizaremos le Servidor europeo, que se encuentra en el enlace que veis en la diapositiva.</a:t>
            </a:r>
            <a:endParaRPr lang="en-U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u="none" strike="noStrike" dirty="0">
                <a:solidFill>
                  <a:srgbClr val="1A0DAB"/>
                </a:solidFill>
                <a:effectLst/>
                <a:latin typeface="arial" panose="020B0604020202020204" pitchFamily="34" charset="0"/>
              </a:rPr>
              <a:t>Los puntos negativos de este tipo de servidor gratuito y con interfaz web 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11</a:t>
            </a:fld>
            <a:endParaRPr lang="es-ES" dirty="0"/>
          </a:p>
        </p:txBody>
      </p:sp>
    </p:spTree>
    <p:extLst>
      <p:ext uri="{BB962C8B-B14F-4D97-AF65-F5344CB8AC3E}">
        <p14:creationId xmlns:p14="http://schemas.microsoft.com/office/powerpoint/2010/main" val="2226235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un lado tiene un límite de tamaño de los archivos que puedes tener en tu espacio de trabajo, por lo que no te permitiría analizar de una sola vez un set grande de ficheros.</a:t>
            </a:r>
            <a:endParaRPr lang="es-E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12</a:t>
            </a:fld>
            <a:endParaRPr lang="es-ES" dirty="0"/>
          </a:p>
        </p:txBody>
      </p:sp>
    </p:spTree>
    <p:extLst>
      <p:ext uri="{BB962C8B-B14F-4D97-AF65-F5344CB8AC3E}">
        <p14:creationId xmlns:p14="http://schemas.microsoft.com/office/powerpoint/2010/main" val="115546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Otro punto negativo es que los requerimientos computacionales que ofrece son limitados, ya que hay que compartir los servidores con el resto de personas que estén utilizando ese servidor al mismo tiempo. Como hemos comentado en las primeras diapositivas.</a:t>
            </a: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13</a:t>
            </a:fld>
            <a:endParaRPr lang="es-ES" dirty="0"/>
          </a:p>
        </p:txBody>
      </p:sp>
    </p:spTree>
    <p:extLst>
      <p:ext uri="{BB962C8B-B14F-4D97-AF65-F5344CB8AC3E}">
        <p14:creationId xmlns:p14="http://schemas.microsoft.com/office/powerpoint/2010/main" val="402407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1A0DAB"/>
                </a:solidFill>
                <a:effectLst/>
                <a:latin typeface="arial" panose="020B0604020202020204" pitchFamily="34" charset="0"/>
              </a:rPr>
              <a:t>En</a:t>
            </a:r>
            <a:r>
              <a:rPr lang="en-US" b="0" i="0" u="none" strike="noStrike" dirty="0">
                <a:solidFill>
                  <a:srgbClr val="1A0DAB"/>
                </a:solidFill>
                <a:effectLst/>
                <a:latin typeface="arial" panose="020B0604020202020204" pitchFamily="34" charset="0"/>
              </a:rPr>
              <a:t> 2020 se </a:t>
            </a:r>
            <a:r>
              <a:rPr lang="en-US" b="0" i="0" u="none" strike="noStrike" dirty="0" err="1">
                <a:solidFill>
                  <a:srgbClr val="1A0DAB"/>
                </a:solidFill>
                <a:effectLst/>
                <a:latin typeface="arial" panose="020B0604020202020204" pitchFamily="34" charset="0"/>
              </a:rPr>
              <a:t>lanzaron</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más</a:t>
            </a:r>
            <a:r>
              <a:rPr lang="en-US" b="0" i="0" u="none" strike="noStrike" dirty="0">
                <a:solidFill>
                  <a:srgbClr val="1A0DAB"/>
                </a:solidFill>
                <a:effectLst/>
                <a:latin typeface="arial" panose="020B0604020202020204" pitchFamily="34" charset="0"/>
              </a:rPr>
              <a:t> de 5 </a:t>
            </a:r>
            <a:r>
              <a:rPr lang="en-US" b="0" i="0" u="none" strike="noStrike" dirty="0" err="1">
                <a:solidFill>
                  <a:srgbClr val="1A0DAB"/>
                </a:solidFill>
                <a:effectLst/>
                <a:latin typeface="arial" panose="020B0604020202020204" pitchFamily="34" charset="0"/>
              </a:rPr>
              <a:t>millones</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trabajos</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analisis</a:t>
            </a:r>
            <a:r>
              <a:rPr lang="en-US" b="0" i="0" u="none" strike="noStrike" dirty="0">
                <a:solidFill>
                  <a:srgbClr val="1A0DAB"/>
                </a:solidFill>
                <a:effectLst/>
                <a:latin typeface="arial" panose="020B0604020202020204" pitchFamily="34" charset="0"/>
              </a:rPr>
              <a:t>. Por lo que </a:t>
            </a:r>
            <a:r>
              <a:rPr lang="en-US" b="0" i="0" u="none" strike="noStrike" dirty="0" err="1">
                <a:solidFill>
                  <a:srgbClr val="1A0DAB"/>
                </a:solidFill>
                <a:effectLst/>
                <a:latin typeface="arial" panose="020B0604020202020204" pitchFamily="34" charset="0"/>
              </a:rPr>
              <a:t>tener</a:t>
            </a:r>
            <a:r>
              <a:rPr lang="en-US" b="0" i="0" u="none" strike="noStrike" dirty="0">
                <a:solidFill>
                  <a:srgbClr val="1A0DAB"/>
                </a:solidFill>
                <a:effectLst/>
                <a:latin typeface="arial" panose="020B0604020202020204" pitchFamily="34" charset="0"/>
              </a:rPr>
              <a:t> que </a:t>
            </a:r>
            <a:r>
              <a:rPr lang="en-US" b="0" i="0" u="none" strike="noStrike" dirty="0" err="1">
                <a:solidFill>
                  <a:srgbClr val="1A0DAB"/>
                </a:solidFill>
                <a:effectLst/>
                <a:latin typeface="arial" panose="020B0604020202020204" pitchFamily="34" charset="0"/>
              </a:rPr>
              <a:t>compartir</a:t>
            </a:r>
            <a:r>
              <a:rPr lang="en-US" b="0" i="0" u="none" strike="noStrike" dirty="0">
                <a:solidFill>
                  <a:srgbClr val="1A0DAB"/>
                </a:solidFill>
                <a:effectLst/>
                <a:latin typeface="arial" panose="020B0604020202020204" pitchFamily="34" charset="0"/>
              </a:rPr>
              <a:t> los </a:t>
            </a:r>
            <a:r>
              <a:rPr lang="en-US" b="0" i="0" u="none" strike="noStrike" dirty="0" err="1">
                <a:solidFill>
                  <a:srgbClr val="1A0DAB"/>
                </a:solidFill>
                <a:effectLst/>
                <a:latin typeface="arial" panose="020B0604020202020204" pitchFamily="34" charset="0"/>
              </a:rPr>
              <a:t>recursos</a:t>
            </a:r>
            <a:r>
              <a:rPr lang="en-US" b="0" i="0" u="none" strike="noStrike" dirty="0">
                <a:solidFill>
                  <a:srgbClr val="1A0DAB"/>
                </a:solidFill>
                <a:effectLst/>
                <a:latin typeface="arial" panose="020B0604020202020204" pitchFamily="34" charset="0"/>
              </a:rPr>
              <a:t> con </a:t>
            </a:r>
            <a:r>
              <a:rPr lang="en-US" b="0" i="0" u="none" strike="noStrike" dirty="0" err="1">
                <a:solidFill>
                  <a:srgbClr val="1A0DAB"/>
                </a:solidFill>
                <a:effectLst/>
                <a:latin typeface="arial" panose="020B0604020202020204" pitchFamily="34" charset="0"/>
              </a:rPr>
              <a:t>más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gente</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ralentiza</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enormemente</a:t>
            </a:r>
            <a:r>
              <a:rPr lang="en-US" b="0" i="0" u="none" strike="noStrike" dirty="0">
                <a:solidFill>
                  <a:srgbClr val="1A0DAB"/>
                </a:solidFill>
                <a:effectLst/>
                <a:latin typeface="arial" panose="020B0604020202020204" pitchFamily="34" charset="0"/>
              </a:rPr>
              <a:t> que se </a:t>
            </a:r>
            <a:r>
              <a:rPr lang="en-US" b="0" i="0" u="none" strike="noStrike" dirty="0" err="1">
                <a:solidFill>
                  <a:srgbClr val="1A0DAB"/>
                </a:solidFill>
                <a:effectLst/>
                <a:latin typeface="arial" panose="020B0604020202020204" pitchFamily="34" charset="0"/>
              </a:rPr>
              <a:t>finalicen</a:t>
            </a:r>
            <a:r>
              <a:rPr lang="en-US" b="0" i="0" u="none" strike="noStrike" dirty="0">
                <a:solidFill>
                  <a:srgbClr val="1A0DAB"/>
                </a:solidFill>
                <a:effectLst/>
                <a:latin typeface="arial" panose="020B0604020202020204" pitchFamily="34" charset="0"/>
              </a:rPr>
              <a:t> los </a:t>
            </a:r>
            <a:r>
              <a:rPr lang="en-US" b="0" i="0" u="none" strike="noStrike" dirty="0" err="1">
                <a:solidFill>
                  <a:srgbClr val="1A0DAB"/>
                </a:solidFill>
                <a:effectLst/>
                <a:latin typeface="arial" panose="020B0604020202020204" pitchFamily="34" charset="0"/>
              </a:rPr>
              <a:t>trabajos</a:t>
            </a:r>
            <a:r>
              <a:rPr lang="en-US" b="0" i="0" u="none" strike="noStrike" dirty="0">
                <a:solidFill>
                  <a:srgbClr val="1A0DAB"/>
                </a:solidFill>
                <a:effectLst/>
                <a:latin typeface="arial" panose="020B0604020202020204" pitchFamily="34" charset="0"/>
              </a:rPr>
              <a:t> a </a:t>
            </a:r>
            <a:r>
              <a:rPr lang="en-US" b="0" i="0" u="none" strike="noStrike" dirty="0" err="1">
                <a:solidFill>
                  <a:srgbClr val="1A0DAB"/>
                </a:solidFill>
                <a:effectLst/>
                <a:latin typeface="arial" panose="020B0604020202020204" pitchFamily="34" charset="0"/>
              </a:rPr>
              <a:t>tiempo</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ya</a:t>
            </a:r>
            <a:r>
              <a:rPr lang="en-US" b="0" i="0" u="none" strike="noStrike" dirty="0">
                <a:solidFill>
                  <a:srgbClr val="1A0DAB"/>
                </a:solidFill>
                <a:effectLst/>
                <a:latin typeface="arial" panose="020B0604020202020204" pitchFamily="34" charset="0"/>
              </a:rPr>
              <a:t> que los </a:t>
            </a:r>
            <a:r>
              <a:rPr lang="en-US" b="0" i="0" u="none" strike="noStrike" dirty="0" err="1">
                <a:solidFill>
                  <a:srgbClr val="1A0DAB"/>
                </a:solidFill>
                <a:effectLst/>
                <a:latin typeface="arial" panose="020B0604020202020204" pitchFamily="34" charset="0"/>
              </a:rPr>
              <a:t>servidores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tienen</a:t>
            </a:r>
            <a:r>
              <a:rPr lang="en-US" b="0" i="0" u="none" strike="noStrike" dirty="0">
                <a:solidFill>
                  <a:srgbClr val="1A0DAB"/>
                </a:solidFill>
                <a:effectLst/>
                <a:latin typeface="arial" panose="020B0604020202020204" pitchFamily="34" charset="0"/>
              </a:rPr>
              <a:t> un </a:t>
            </a:r>
            <a:r>
              <a:rPr lang="en-US" b="0" i="0" u="none" strike="noStrike" dirty="0" err="1">
                <a:solidFill>
                  <a:srgbClr val="1A0DAB"/>
                </a:solidFill>
                <a:effectLst/>
                <a:latin typeface="arial" panose="020B0604020202020204" pitchFamily="34" charset="0"/>
              </a:rPr>
              <a:t>límite</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trabajos</a:t>
            </a:r>
            <a:r>
              <a:rPr lang="en-US" b="0" i="0" u="none" strike="noStrike" dirty="0">
                <a:solidFill>
                  <a:srgbClr val="1A0DAB"/>
                </a:solidFill>
                <a:effectLst/>
                <a:latin typeface="arial" panose="020B0604020202020204" pitchFamily="34" charset="0"/>
              </a:rPr>
              <a:t> que </a:t>
            </a:r>
            <a:r>
              <a:rPr lang="en-US" b="0" i="0" u="none" strike="noStrike" dirty="0" err="1">
                <a:solidFill>
                  <a:srgbClr val="1A0DAB"/>
                </a:solidFill>
                <a:effectLst/>
                <a:latin typeface="arial" panose="020B0604020202020204" pitchFamily="34" charset="0"/>
              </a:rPr>
              <a:t>pueden</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analizarse</a:t>
            </a:r>
            <a:r>
              <a:rPr lang="en-US" b="0" i="0" u="none" strike="noStrike" dirty="0">
                <a:solidFill>
                  <a:srgbClr val="1A0DAB"/>
                </a:solidFill>
                <a:effectLst/>
                <a:latin typeface="arial" panose="020B0604020202020204" pitchFamily="34" charset="0"/>
              </a:rPr>
              <a:t> a la </a:t>
            </a:r>
            <a:r>
              <a:rPr lang="en-US" b="0" i="0" u="none" strike="noStrike" dirty="0" err="1">
                <a:solidFill>
                  <a:srgbClr val="1A0DAB"/>
                </a:solidFill>
                <a:effectLst/>
                <a:latin typeface="arial" panose="020B0604020202020204" pitchFamily="34" charset="0"/>
              </a:rPr>
              <a:t>vez</a:t>
            </a:r>
            <a:r>
              <a:rPr lang="en-US" b="0" i="0" u="none" strike="noStrike" dirty="0">
                <a:solidFill>
                  <a:srgbClr val="1A0DAB"/>
                </a:solidFill>
                <a:effectLst/>
                <a:latin typeface="arial" panose="020B0604020202020204" pitchFamily="34" charset="0"/>
              </a:rPr>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14</a:t>
            </a:fld>
            <a:endParaRPr lang="es-ES" dirty="0"/>
          </a:p>
        </p:txBody>
      </p:sp>
    </p:spTree>
    <p:extLst>
      <p:ext uri="{BB962C8B-B14F-4D97-AF65-F5344CB8AC3E}">
        <p14:creationId xmlns:p14="http://schemas.microsoft.com/office/powerpoint/2010/main" val="183793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A0DAB"/>
                </a:solidFill>
                <a:effectLst/>
                <a:latin typeface="arial" panose="020B0604020202020204" pitchFamily="34" charset="0"/>
              </a:rPr>
              <a:t>No se </a:t>
            </a:r>
            <a:r>
              <a:rPr lang="en-US" b="0" i="0" u="none" strike="noStrike" dirty="0" err="1">
                <a:solidFill>
                  <a:srgbClr val="1A0DAB"/>
                </a:solidFill>
                <a:effectLst/>
                <a:latin typeface="arial" panose="020B0604020202020204" pitchFamily="34" charset="0"/>
              </a:rPr>
              <a:t>pude</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instalar</a:t>
            </a:r>
            <a:r>
              <a:rPr lang="en-US" b="0" i="0" u="none" strike="noStrike" dirty="0">
                <a:solidFill>
                  <a:srgbClr val="1A0DAB"/>
                </a:solidFill>
                <a:effectLst/>
                <a:latin typeface="arial" panose="020B0604020202020204" pitchFamily="34" charset="0"/>
              </a:rPr>
              <a:t> nada </a:t>
            </a:r>
            <a:r>
              <a:rPr lang="en-US" b="0" i="0" u="none" strike="noStrike" dirty="0" err="1">
                <a:solidFill>
                  <a:srgbClr val="1A0DAB"/>
                </a:solidFill>
                <a:effectLst/>
                <a:latin typeface="arial" panose="020B0604020202020204" pitchFamily="34" charset="0"/>
              </a:rPr>
              <a:t>en</a:t>
            </a:r>
            <a:r>
              <a:rPr lang="en-US" b="0" i="0" u="none" strike="noStrike" dirty="0">
                <a:solidFill>
                  <a:srgbClr val="1A0DAB"/>
                </a:solidFill>
                <a:effectLst/>
                <a:latin typeface="arial" panose="020B0604020202020204" pitchFamily="34" charset="0"/>
              </a:rPr>
              <a:t> ese </a:t>
            </a:r>
            <a:r>
              <a:rPr lang="en-US" b="0" i="0" u="none" strike="noStrike" dirty="0" err="1">
                <a:solidFill>
                  <a:srgbClr val="1A0DAB"/>
                </a:solidFill>
                <a:effectLst/>
                <a:latin typeface="arial" panose="020B0604020202020204" pitchFamily="34" charset="0"/>
              </a:rPr>
              <a:t>servidor</a:t>
            </a:r>
            <a:r>
              <a:rPr lang="en-US" b="0" i="0" u="none" strike="noStrike" dirty="0">
                <a:solidFill>
                  <a:srgbClr val="1A0DAB"/>
                </a:solidFill>
                <a:effectLst/>
                <a:latin typeface="arial" panose="020B0604020202020204" pitchFamily="34" charset="0"/>
              </a:rPr>
              <a:t>, de forma que </a:t>
            </a:r>
            <a:r>
              <a:rPr lang="en-US" b="0" i="0" u="none" strike="noStrike" dirty="0" err="1">
                <a:solidFill>
                  <a:srgbClr val="1A0DAB"/>
                </a:solidFill>
                <a:effectLst/>
                <a:latin typeface="arial" panose="020B0604020202020204" pitchFamily="34" charset="0"/>
              </a:rPr>
              <a:t>si</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necesitais</a:t>
            </a:r>
            <a:r>
              <a:rPr lang="en-US" b="0" i="0" u="none" strike="noStrike" dirty="0">
                <a:solidFill>
                  <a:srgbClr val="1A0DAB"/>
                </a:solidFill>
                <a:effectLst/>
                <a:latin typeface="arial" panose="020B0604020202020204" pitchFamily="34" charset="0"/>
              </a:rPr>
              <a:t> un </a:t>
            </a:r>
            <a:r>
              <a:rPr lang="en-US" b="0" i="0" u="none" strike="noStrike" dirty="0" err="1">
                <a:solidFill>
                  <a:srgbClr val="1A0DAB"/>
                </a:solidFill>
                <a:effectLst/>
                <a:latin typeface="arial" panose="020B0604020202020204" pitchFamily="34" charset="0"/>
              </a:rPr>
              <a:t>programa</a:t>
            </a:r>
            <a:r>
              <a:rPr lang="en-US" b="0" i="0" u="none" strike="noStrike" dirty="0">
                <a:solidFill>
                  <a:srgbClr val="1A0DAB"/>
                </a:solidFill>
                <a:effectLst/>
                <a:latin typeface="arial" panose="020B0604020202020204" pitchFamily="34" charset="0"/>
              </a:rPr>
              <a:t> que no </a:t>
            </a:r>
            <a:r>
              <a:rPr lang="en-US" b="0" i="0" u="none" strike="noStrike" dirty="0" err="1">
                <a:solidFill>
                  <a:srgbClr val="1A0DAB"/>
                </a:solidFill>
                <a:effectLst/>
                <a:latin typeface="arial" panose="020B0604020202020204" pitchFamily="34" charset="0"/>
              </a:rPr>
              <a:t>esté</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instalado</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en</a:t>
            </a:r>
            <a:r>
              <a:rPr lang="en-US" b="0" i="0" u="none" strike="noStrike" dirty="0">
                <a:solidFill>
                  <a:srgbClr val="1A0DAB"/>
                </a:solidFill>
                <a:effectLst/>
                <a:latin typeface="arial" panose="020B0604020202020204" pitchFamily="34" charset="0"/>
              </a:rPr>
              <a:t> el </a:t>
            </a:r>
            <a:r>
              <a:rPr lang="en-US" b="0" i="0" u="none" strike="noStrike" dirty="0" err="1">
                <a:solidFill>
                  <a:srgbClr val="1A0DAB"/>
                </a:solidFill>
                <a:effectLst/>
                <a:latin typeface="arial" panose="020B0604020202020204" pitchFamily="34" charset="0"/>
              </a:rPr>
              <a:t>servidor</a:t>
            </a:r>
            <a:r>
              <a:rPr lang="en-US" b="0" i="0" u="none" strike="noStrike" dirty="0">
                <a:solidFill>
                  <a:srgbClr val="1A0DAB"/>
                </a:solidFill>
                <a:effectLst/>
                <a:latin typeface="arial" panose="020B0604020202020204" pitchFamily="34" charset="0"/>
              </a:rPr>
              <a:t>, no </a:t>
            </a:r>
            <a:r>
              <a:rPr lang="en-US" b="0" i="0" u="none" strike="noStrike" dirty="0" err="1">
                <a:solidFill>
                  <a:srgbClr val="1A0DAB"/>
                </a:solidFill>
                <a:effectLst/>
                <a:latin typeface="arial" panose="020B0604020202020204" pitchFamily="34" charset="0"/>
              </a:rPr>
              <a:t>podréis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utilizarlo</a:t>
            </a:r>
            <a:r>
              <a:rPr lang="en-US" b="0" i="0" u="none" strike="noStrike" dirty="0">
                <a:solidFill>
                  <a:srgbClr val="1A0DAB"/>
                </a:solidFill>
                <a:effectLst/>
                <a:latin typeface="arial" panose="020B0604020202020204" pitchFamily="34" charset="0"/>
              </a:rPr>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15</a:t>
            </a:fld>
            <a:endParaRPr lang="es-ES" dirty="0"/>
          </a:p>
        </p:txBody>
      </p:sp>
    </p:spTree>
    <p:extLst>
      <p:ext uri="{BB962C8B-B14F-4D97-AF65-F5344CB8AC3E}">
        <p14:creationId xmlns:p14="http://schemas.microsoft.com/office/powerpoint/2010/main" val="2993920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1A0DAB"/>
                </a:solidFill>
                <a:effectLst/>
                <a:latin typeface="arial" panose="020B0604020202020204" pitchFamily="34" charset="0"/>
              </a:rPr>
              <a:t>Finalmente</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si</a:t>
            </a:r>
            <a:r>
              <a:rPr lang="en-US" b="0" i="0" u="none" strike="noStrike" dirty="0">
                <a:solidFill>
                  <a:srgbClr val="1A0DAB"/>
                </a:solidFill>
                <a:effectLst/>
                <a:latin typeface="arial" panose="020B0604020202020204" pitchFamily="34" charset="0"/>
              </a:rPr>
              <a:t> los </a:t>
            </a:r>
            <a:r>
              <a:rPr lang="en-US" b="0" i="0" u="none" strike="noStrike" dirty="0" err="1">
                <a:solidFill>
                  <a:srgbClr val="1A0DAB"/>
                </a:solidFill>
                <a:effectLst/>
                <a:latin typeface="arial" panose="020B0604020202020204" pitchFamily="34" charset="0"/>
              </a:rPr>
              <a:t>datos</a:t>
            </a:r>
            <a:r>
              <a:rPr lang="en-US" b="0" i="0" u="none" strike="noStrike" dirty="0">
                <a:solidFill>
                  <a:srgbClr val="1A0DAB"/>
                </a:solidFill>
                <a:effectLst/>
                <a:latin typeface="arial" panose="020B0604020202020204" pitchFamily="34" charset="0"/>
              </a:rPr>
              <a:t> que </a:t>
            </a:r>
            <a:r>
              <a:rPr lang="en-US" b="0" i="0" u="none" strike="noStrike" dirty="0" err="1">
                <a:solidFill>
                  <a:srgbClr val="1A0DAB"/>
                </a:solidFill>
                <a:effectLst/>
                <a:latin typeface="arial" panose="020B0604020202020204" pitchFamily="34" charset="0"/>
              </a:rPr>
              <a:t>estéis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tratando</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tienen</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requerimientos</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confidencialidad</a:t>
            </a:r>
            <a:r>
              <a:rPr lang="en-US" b="0" i="0" u="none" strike="noStrike" dirty="0">
                <a:solidFill>
                  <a:srgbClr val="1A0DAB"/>
                </a:solidFill>
                <a:effectLst/>
                <a:latin typeface="arial" panose="020B0604020202020204" pitchFamily="34" charset="0"/>
              </a:rPr>
              <a:t> o </a:t>
            </a:r>
            <a:r>
              <a:rPr lang="en-US" b="0" i="0" u="none" strike="noStrike" dirty="0" err="1">
                <a:solidFill>
                  <a:srgbClr val="1A0DAB"/>
                </a:solidFill>
                <a:effectLst/>
                <a:latin typeface="arial" panose="020B0604020202020204" pitchFamily="34" charset="0"/>
              </a:rPr>
              <a:t>seguridad</a:t>
            </a:r>
            <a:r>
              <a:rPr lang="en-US" b="0" i="0" u="none" strike="noStrike" dirty="0">
                <a:solidFill>
                  <a:srgbClr val="1A0DAB"/>
                </a:solidFill>
                <a:effectLst/>
                <a:latin typeface="arial" panose="020B0604020202020204" pitchFamily="34" charset="0"/>
              </a:rPr>
              <a:t>, no </a:t>
            </a:r>
            <a:r>
              <a:rPr lang="en-US" b="0" i="0" u="none" strike="noStrike" dirty="0" err="1">
                <a:solidFill>
                  <a:srgbClr val="1A0DAB"/>
                </a:solidFill>
                <a:effectLst/>
                <a:latin typeface="arial" panose="020B0604020202020204" pitchFamily="34" charset="0"/>
              </a:rPr>
              <a:t>podréis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subirlos</a:t>
            </a:r>
            <a:r>
              <a:rPr lang="en-US" b="0" i="0" u="none" strike="noStrike" dirty="0">
                <a:solidFill>
                  <a:srgbClr val="1A0DAB"/>
                </a:solidFill>
                <a:effectLst/>
                <a:latin typeface="arial" panose="020B0604020202020204" pitchFamily="34" charset="0"/>
              </a:rPr>
              <a:t> a Galaxy.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A0DAB"/>
                </a:solidFill>
                <a:effectLst/>
                <a:latin typeface="arial" panose="020B0604020202020204" pitchFamily="34" charset="0"/>
              </a:rPr>
              <a:t>A </a:t>
            </a:r>
            <a:r>
              <a:rPr lang="en-US" b="0" i="0" u="none" strike="noStrike" dirty="0" err="1">
                <a:solidFill>
                  <a:srgbClr val="1A0DAB"/>
                </a:solidFill>
                <a:effectLst/>
                <a:latin typeface="arial" panose="020B0604020202020204" pitchFamily="34" charset="0"/>
              </a:rPr>
              <a:t>pesar</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esto</a:t>
            </a:r>
            <a:r>
              <a:rPr lang="en-US" b="0" i="0" u="none" strike="noStrike" dirty="0">
                <a:solidFill>
                  <a:srgbClr val="1A0DAB"/>
                </a:solidFill>
                <a:effectLst/>
                <a:latin typeface="arial" panose="020B0604020202020204" pitchFamily="34" charset="0"/>
              </a:rPr>
              <a:t>, Galaxy </a:t>
            </a:r>
            <a:r>
              <a:rPr lang="en-US" b="0" i="0" u="none" strike="noStrike" dirty="0" err="1">
                <a:solidFill>
                  <a:srgbClr val="1A0DAB"/>
                </a:solidFill>
                <a:effectLst/>
                <a:latin typeface="arial" panose="020B0604020202020204" pitchFamily="34" charset="0"/>
              </a:rPr>
              <a:t>nos</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servirá</a:t>
            </a:r>
            <a:r>
              <a:rPr lang="en-US" b="0" i="0" u="none" strike="noStrike" dirty="0">
                <a:solidFill>
                  <a:srgbClr val="1A0DAB"/>
                </a:solidFill>
                <a:effectLst/>
                <a:latin typeface="arial" panose="020B0604020202020204" pitchFamily="34" charset="0"/>
              </a:rPr>
              <a:t> para </a:t>
            </a:r>
            <a:r>
              <a:rPr lang="en-US" b="0" i="0" u="none" strike="noStrike" dirty="0" err="1">
                <a:solidFill>
                  <a:srgbClr val="1A0DAB"/>
                </a:solidFill>
                <a:effectLst/>
                <a:latin typeface="arial" panose="020B0604020202020204" pitchFamily="34" charset="0"/>
              </a:rPr>
              <a:t>realizar</a:t>
            </a:r>
            <a:r>
              <a:rPr lang="en-US" b="0" i="0" u="none" strike="noStrike" dirty="0">
                <a:solidFill>
                  <a:srgbClr val="1A0DAB"/>
                </a:solidFill>
                <a:effectLst/>
                <a:latin typeface="arial" panose="020B0604020202020204" pitchFamily="34" charset="0"/>
              </a:rPr>
              <a:t> las </a:t>
            </a:r>
            <a:r>
              <a:rPr lang="en-US" b="0" i="0" u="none" strike="noStrike" dirty="0" err="1">
                <a:solidFill>
                  <a:srgbClr val="1A0DAB"/>
                </a:solidFill>
                <a:effectLst/>
                <a:latin typeface="arial" panose="020B0604020202020204" pitchFamily="34" charset="0"/>
              </a:rPr>
              <a:t>prácticas</a:t>
            </a:r>
            <a:r>
              <a:rPr lang="en-US" b="0" i="0" u="none" strike="noStrike" dirty="0">
                <a:solidFill>
                  <a:srgbClr val="1A0DAB"/>
                </a:solidFill>
                <a:effectLst/>
                <a:latin typeface="arial" panose="020B0604020202020204" pitchFamily="34" charset="0"/>
              </a:rPr>
              <a:t> de </a:t>
            </a:r>
            <a:r>
              <a:rPr lang="en-US" b="0" i="0" u="none" strike="noStrike" dirty="0" err="1">
                <a:solidFill>
                  <a:srgbClr val="1A0DAB"/>
                </a:solidFill>
                <a:effectLst/>
                <a:latin typeface="arial" panose="020B0604020202020204" pitchFamily="34" charset="0"/>
              </a:rPr>
              <a:t>este</a:t>
            </a:r>
            <a:r>
              <a:rPr lang="en-US" b="0" i="0" u="none" strike="noStrike" dirty="0">
                <a:solidFill>
                  <a:srgbClr val="1A0DAB"/>
                </a:solidFill>
                <a:effectLst/>
                <a:latin typeface="arial" panose="020B0604020202020204" pitchFamily="34" charset="0"/>
              </a:rPr>
              <a:t> </a:t>
            </a:r>
            <a:r>
              <a:rPr lang="en-US" b="0" i="0" u="none" strike="noStrike" dirty="0" err="1">
                <a:solidFill>
                  <a:srgbClr val="1A0DAB"/>
                </a:solidFill>
                <a:effectLst/>
                <a:latin typeface="arial" panose="020B0604020202020204" pitchFamily="34" charset="0"/>
              </a:rPr>
              <a:t>curso</a:t>
            </a:r>
            <a:r>
              <a:rPr lang="en-US" b="0" i="0" u="none" strike="noStrike" dirty="0">
                <a:solidFill>
                  <a:srgbClr val="1A0DAB"/>
                </a:solidFill>
                <a:effectLst/>
                <a:latin typeface="arial" panose="020B0604020202020204" pitchFamily="34" charset="0"/>
              </a:rPr>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16</a:t>
            </a:fld>
            <a:endParaRPr lang="es-ES" dirty="0"/>
          </a:p>
        </p:txBody>
      </p:sp>
    </p:spTree>
    <p:extLst>
      <p:ext uri="{BB962C8B-B14F-4D97-AF65-F5344CB8AC3E}">
        <p14:creationId xmlns:p14="http://schemas.microsoft.com/office/powerpoint/2010/main" val="206809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hemos reservado un servidor de entrenamiento para tener acceso a colas más rápido, aunque hemos visto que no funciona del todo bien.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17</a:t>
            </a:fld>
            <a:endParaRPr lang="es-ES" dirty="0"/>
          </a:p>
        </p:txBody>
      </p:sp>
    </p:spTree>
    <p:extLst>
      <p:ext uri="{BB962C8B-B14F-4D97-AF65-F5344CB8AC3E}">
        <p14:creationId xmlns:p14="http://schemas.microsoft.com/office/powerpoint/2010/main" val="3402000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sería un recurso gratuito, que no emplea los recursos del ordenador, nos permite subir ficheros grandes, y tiene más recursos de cómputo, supuestamente.</a:t>
            </a:r>
          </a:p>
          <a:p>
            <a:endParaRPr lang="es-ES" dirty="0"/>
          </a:p>
          <a:p>
            <a:r>
              <a:rPr lang="es-ES" dirty="0"/>
              <a:t>Sin embargo seguimos teniendo que compartir datos fuera de nuestra organización, no podemos instalar software customizado y tampoco tiene los requerimientos de seguridad de datos.</a:t>
            </a:r>
          </a:p>
          <a:p>
            <a:endParaRPr lang="es-ES" dirty="0"/>
          </a:p>
          <a:p>
            <a:r>
              <a:rPr lang="es-ES" dirty="0"/>
              <a:t>Quien quiera lanzar los trabajos desde el servidor reservado lo puede hacer mediante una vez registrado en Galaxy a través de ese enlace.</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18</a:t>
            </a:fld>
            <a:endParaRPr lang="es-ES" dirty="0"/>
          </a:p>
        </p:txBody>
      </p:sp>
    </p:spTree>
    <p:extLst>
      <p:ext uri="{BB962C8B-B14F-4D97-AF65-F5344CB8AC3E}">
        <p14:creationId xmlns:p14="http://schemas.microsoft.com/office/powerpoint/2010/main" val="1161620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vamos a ver resumidamente para facilitar las prácticas como se utiliza el servidor web de Galaxy. Cuando pongamos en la web el enlace de UseGalaxy.eu de Europa, veremos una pantalla similar a esta, que es la interfaz web de Galaxy que vamos a aprender a utilizar.</a:t>
            </a:r>
          </a:p>
          <a:p>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19</a:t>
            </a:fld>
            <a:endParaRPr lang="es-ES" dirty="0"/>
          </a:p>
        </p:txBody>
      </p:sp>
    </p:spTree>
    <p:extLst>
      <p:ext uri="{BB962C8B-B14F-4D97-AF65-F5344CB8AC3E}">
        <p14:creationId xmlns:p14="http://schemas.microsoft.com/office/powerpoint/2010/main" val="1699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Estos son los puntos que vamos a tratar en la charla de hoy.</a:t>
            </a:r>
          </a:p>
          <a:p>
            <a:r>
              <a:rPr lang="es-ES" dirty="0"/>
              <a:t>Primero os haré una breve introducción a lo que es Galaxy.</a:t>
            </a:r>
          </a:p>
          <a:p>
            <a:r>
              <a:rPr lang="es-ES" dirty="0"/>
              <a:t>Después os mencionaré cuales son los pros y contras de utilizar Galaxy</a:t>
            </a:r>
          </a:p>
          <a:p>
            <a:r>
              <a:rPr lang="es-ES" dirty="0"/>
              <a:t>Y finalmente os explicaré como se utiliza Galaxy para facilitarnos luego la parte práctica.</a:t>
            </a:r>
          </a:p>
        </p:txBody>
      </p:sp>
      <p:sp>
        <p:nvSpPr>
          <p:cNvPr id="4" name="Marcador de número de diapositiva 3"/>
          <p:cNvSpPr>
            <a:spLocks noGrp="1"/>
          </p:cNvSpPr>
          <p:nvPr>
            <p:ph type="sldNum" sz="quarter" idx="10"/>
          </p:nvPr>
        </p:nvSpPr>
        <p:spPr/>
        <p:txBody>
          <a:bodyPr/>
          <a:lstStyle/>
          <a:p>
            <a:fld id="{89772528-C75C-4954-ABBB-D4E48F83B154}" type="slidenum">
              <a:rPr lang="es-ES" smtClean="0"/>
              <a:t>2</a:t>
            </a:fld>
            <a:endParaRPr lang="es-ES"/>
          </a:p>
        </p:txBody>
      </p:sp>
    </p:spTree>
    <p:extLst>
      <p:ext uri="{BB962C8B-B14F-4D97-AF65-F5344CB8AC3E}">
        <p14:creationId xmlns:p14="http://schemas.microsoft.com/office/powerpoint/2010/main" val="2372131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distinguir estos 3 paneles en la pantalla de trabajo.</a:t>
            </a:r>
          </a:p>
          <a:p>
            <a:r>
              <a:rPr lang="es-ES" dirty="0"/>
              <a:t>El panel izquierdo en azul contiene todas las herramientas que vamos a poder usar en el servidor europeo.</a:t>
            </a:r>
          </a:p>
          <a:p>
            <a:r>
              <a:rPr lang="es-ES" dirty="0"/>
              <a:t>El panel central en rojo, en la imagen muestra una introducción, pero cuando seleccionemos las herramientas que queremos usar nos mostrará la interfaz de cada una de las herramientas que hayamos seleccionado en el panel izquierdo</a:t>
            </a:r>
            <a:br>
              <a:rPr lang="es-ES" dirty="0"/>
            </a:br>
            <a:r>
              <a:rPr lang="es-ES" dirty="0"/>
              <a:t>El panel de la derecha en color verde es el panel con el historial. Este panel va a ir mostrando un registro de todos los archivos que hayamos cargado, creado o modificado durante el análisis en Galaxy y los podremos visualizar y podremos seguir la pista de cada uno de ellos en ese historial. Luego lo veremos con unos ejemplos.</a:t>
            </a:r>
          </a:p>
          <a:p>
            <a:endParaRPr lang="es-ES" dirty="0"/>
          </a:p>
          <a:p>
            <a:r>
              <a:rPr lang="es-ES" dirty="0"/>
              <a:t>Finalmente en amarillo tenemos acceso al análisis, la visualización de los datos, compartir los datos, la ayuda y registrarnos. Es importante que si queremos tener acceso al historial cuando hayamos cerrado la ventana de Galaxy, tenemos que crear un usuario con el que </a:t>
            </a:r>
            <a:r>
              <a:rPr lang="es-ES" dirty="0" err="1"/>
              <a:t>logearnos</a:t>
            </a:r>
            <a:r>
              <a:rPr lang="es-ES" dirty="0"/>
              <a:t> obligatoriamente, sino se perderán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20</a:t>
            </a:fld>
            <a:endParaRPr lang="es-ES" dirty="0"/>
          </a:p>
        </p:txBody>
      </p:sp>
    </p:spTree>
    <p:extLst>
      <p:ext uri="{BB962C8B-B14F-4D97-AF65-F5344CB8AC3E}">
        <p14:creationId xmlns:p14="http://schemas.microsoft.com/office/powerpoint/2010/main" val="77385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registrarnos le daremos al botón </a:t>
            </a:r>
            <a:r>
              <a:rPr lang="es-ES" dirty="0" err="1"/>
              <a:t>Login</a:t>
            </a:r>
            <a:r>
              <a:rPr lang="es-ES" dirty="0"/>
              <a:t> </a:t>
            </a:r>
            <a:r>
              <a:rPr lang="es-ES" dirty="0" err="1"/>
              <a:t>or</a:t>
            </a:r>
            <a:r>
              <a:rPr lang="es-ES" dirty="0"/>
              <a:t> </a:t>
            </a:r>
            <a:r>
              <a:rPr lang="es-ES" dirty="0" err="1"/>
              <a:t>Register</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21</a:t>
            </a:fld>
            <a:endParaRPr lang="es-ES" dirty="0"/>
          </a:p>
        </p:txBody>
      </p:sp>
    </p:spTree>
    <p:extLst>
      <p:ext uri="{BB962C8B-B14F-4D97-AF65-F5344CB8AC3E}">
        <p14:creationId xmlns:p14="http://schemas.microsoft.com/office/powerpoint/2010/main" val="174133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abajo le daremos a </a:t>
            </a:r>
            <a:r>
              <a:rPr lang="es-ES" dirty="0" err="1"/>
              <a:t>Register</a:t>
            </a:r>
            <a:r>
              <a:rPr lang="es-ES" dirty="0"/>
              <a:t> </a:t>
            </a:r>
            <a:r>
              <a:rPr lang="es-ES" dirty="0" err="1"/>
              <a:t>here</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22</a:t>
            </a:fld>
            <a:endParaRPr lang="es-ES" dirty="0"/>
          </a:p>
        </p:txBody>
      </p:sp>
    </p:spTree>
    <p:extLst>
      <p:ext uri="{BB962C8B-B14F-4D97-AF65-F5344CB8AC3E}">
        <p14:creationId xmlns:p14="http://schemas.microsoft.com/office/powerpoint/2010/main" val="3332263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en esta ventana rellenaremos la información con nuestros datos. </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23</a:t>
            </a:fld>
            <a:endParaRPr lang="es-ES" dirty="0"/>
          </a:p>
        </p:txBody>
      </p:sp>
    </p:spTree>
    <p:extLst>
      <p:ext uri="{BB962C8B-B14F-4D97-AF65-F5344CB8AC3E}">
        <p14:creationId xmlns:p14="http://schemas.microsoft.com/office/powerpoint/2010/main" val="118823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 pedirá que abramos el correo y confirmemos nuestra dirección de correo electrónico. Y cuando lo hayamos aceptado ya podremos conectarnos. Luego cuando tengamos que registrarnos en las prácticas recordad esto, porque es muy importante que tengáis acceso a vuestro mail para registraros.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24</a:t>
            </a:fld>
            <a:endParaRPr lang="es-ES" dirty="0"/>
          </a:p>
        </p:txBody>
      </p:sp>
    </p:spTree>
    <p:extLst>
      <p:ext uri="{BB962C8B-B14F-4D97-AF65-F5344CB8AC3E}">
        <p14:creationId xmlns:p14="http://schemas.microsoft.com/office/powerpoint/2010/main" val="276319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investigación en los servidores de Galaxy se sustenta en 3 pilares fundamentalmente:</a:t>
            </a:r>
          </a:p>
          <a:p>
            <a:pPr marL="171450" indent="-171450">
              <a:buFont typeface="Arial" panose="020B0604020202020204" pitchFamily="34" charset="0"/>
              <a:buChar char="•"/>
            </a:pPr>
            <a:r>
              <a:rPr lang="es-ES" dirty="0"/>
              <a:t>Datos</a:t>
            </a:r>
          </a:p>
          <a:p>
            <a:pPr marL="171450" indent="-171450">
              <a:buFont typeface="Arial" panose="020B0604020202020204" pitchFamily="34" charset="0"/>
              <a:buChar char="•"/>
            </a:pPr>
            <a:r>
              <a:rPr lang="es-ES" dirty="0"/>
              <a:t>Herramientas </a:t>
            </a:r>
          </a:p>
          <a:p>
            <a:pPr marL="171450" indent="-171450">
              <a:buFont typeface="Arial" panose="020B0604020202020204" pitchFamily="34" charset="0"/>
              <a:buChar char="•"/>
            </a:pPr>
            <a:r>
              <a:rPr lang="es-ES" dirty="0"/>
              <a:t>Flujos de trabajo. </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25</a:t>
            </a:fld>
            <a:endParaRPr lang="es-ES" dirty="0"/>
          </a:p>
        </p:txBody>
      </p:sp>
    </p:spTree>
    <p:extLst>
      <p:ext uri="{BB962C8B-B14F-4D97-AF65-F5344CB8AC3E}">
        <p14:creationId xmlns:p14="http://schemas.microsoft.com/office/powerpoint/2010/main" val="3912742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Vamos a empezar con como se introducen los set de datos en Galaxy</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26</a:t>
            </a:fld>
            <a:endParaRPr lang="es-ES" dirty="0"/>
          </a:p>
        </p:txBody>
      </p:sp>
    </p:spTree>
    <p:extLst>
      <p:ext uri="{BB962C8B-B14F-4D97-AF65-F5344CB8AC3E}">
        <p14:creationId xmlns:p14="http://schemas.microsoft.com/office/powerpoint/2010/main" val="3430051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Hay distintas formas de cargar los Data en el servidor web de Galaxy para que podamos trabajar con ellos:</a:t>
            </a:r>
          </a:p>
          <a:p>
            <a:pPr marL="171450" indent="-171450">
              <a:buFont typeface="Arial" panose="020B0604020202020204" pitchFamily="34" charset="0"/>
              <a:buChar char="•"/>
            </a:pPr>
            <a:r>
              <a:rPr lang="es-ES" dirty="0"/>
              <a:t>Podemos subir los datos desde un archivo local o una URL</a:t>
            </a:r>
          </a:p>
          <a:p>
            <a:pPr marL="171450" indent="-171450">
              <a:buFont typeface="Arial" panose="020B0604020202020204" pitchFamily="34" charset="0"/>
              <a:buChar char="•"/>
            </a:pPr>
            <a:r>
              <a:rPr lang="es-ES" dirty="0"/>
              <a:t>Podemos subir archivos desde una base de datos como son el UCSC, SRA o el EMBL</a:t>
            </a:r>
          </a:p>
          <a:p>
            <a:pPr marL="171450" indent="-171450">
              <a:buFont typeface="Arial" panose="020B0604020202020204" pitchFamily="34" charset="0"/>
              <a:buChar char="•"/>
            </a:pPr>
            <a:r>
              <a:rPr lang="es-ES" dirty="0"/>
              <a:t>O Podemos utilizar los datos compartidos por otros usuarios de Galaxy</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Además, una vez cargados estos datos, podemos visualizarlos y modificarlos.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27</a:t>
            </a:fld>
            <a:endParaRPr lang="es-ES" dirty="0"/>
          </a:p>
        </p:txBody>
      </p:sp>
    </p:spTree>
    <p:extLst>
      <p:ext uri="{BB962C8B-B14F-4D97-AF65-F5344CB8AC3E}">
        <p14:creationId xmlns:p14="http://schemas.microsoft.com/office/powerpoint/2010/main" val="349126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web de Galaxy se cargan los datos desde la herramienta que pone </a:t>
            </a:r>
            <a:r>
              <a:rPr lang="es-ES" dirty="0" err="1"/>
              <a:t>Upload</a:t>
            </a:r>
            <a:r>
              <a:rPr lang="es-ES" dirty="0"/>
              <a:t> Data. Si le damos a ese botón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28</a:t>
            </a:fld>
            <a:endParaRPr lang="es-ES" dirty="0"/>
          </a:p>
        </p:txBody>
      </p:sp>
    </p:spTree>
    <p:extLst>
      <p:ext uri="{BB962C8B-B14F-4D97-AF65-F5344CB8AC3E}">
        <p14:creationId xmlns:p14="http://schemas.microsoft.com/office/powerpoint/2010/main" val="293599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nos desplegará una ventana de este tipo donde tendremos todas las opciones de subir los datos que he mencionado, y en las prácticas veremos las distintas formas de cargar los datos desde esta herramienta.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29</a:t>
            </a:fld>
            <a:endParaRPr lang="es-ES" dirty="0"/>
          </a:p>
        </p:txBody>
      </p:sp>
    </p:spTree>
    <p:extLst>
      <p:ext uri="{BB962C8B-B14F-4D97-AF65-F5344CB8AC3E}">
        <p14:creationId xmlns:p14="http://schemas.microsoft.com/office/powerpoint/2010/main" val="122807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Galaxy, tal y como lo vamos a desarrollar en este curso, es una plataforma web para el análisis y publicación de flujos de trabajo e integración y análisis de datos, que tiene como objetivo hacer que la biología computacional sea accesible para los científicos de investigación que no tienen experiencia en programación o administración de sistemas.</a:t>
            </a:r>
          </a:p>
          <a:p>
            <a:r>
              <a:rPr lang="es-ES" dirty="0"/>
              <a:t>Además tiene recursos que son gratuitos.</a:t>
            </a:r>
          </a:p>
        </p:txBody>
      </p:sp>
      <p:sp>
        <p:nvSpPr>
          <p:cNvPr id="4" name="Marcador de número de diapositiva 3"/>
          <p:cNvSpPr>
            <a:spLocks noGrp="1"/>
          </p:cNvSpPr>
          <p:nvPr>
            <p:ph type="sldNum" sz="quarter" idx="10"/>
          </p:nvPr>
        </p:nvSpPr>
        <p:spPr/>
        <p:txBody>
          <a:bodyPr/>
          <a:lstStyle/>
          <a:p>
            <a:fld id="{89772528-C75C-4954-ABBB-D4E48F83B154}" type="slidenum">
              <a:rPr lang="es-ES" smtClean="0"/>
              <a:t>3</a:t>
            </a:fld>
            <a:endParaRPr lang="es-ES"/>
          </a:p>
        </p:txBody>
      </p:sp>
    </p:spTree>
    <p:extLst>
      <p:ext uri="{BB962C8B-B14F-4D97-AF65-F5344CB8AC3E}">
        <p14:creationId xmlns:p14="http://schemas.microsoft.com/office/powerpoint/2010/main" val="2323471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Cuando tengamos los datos cargados se verán los datos que hayamos cargado en el historial, como podéis ver aquí en este ejemplo. Hay dos archivos </a:t>
            </a:r>
            <a:r>
              <a:rPr lang="es-ES" dirty="0" err="1"/>
              <a:t>fastq</a:t>
            </a:r>
            <a:r>
              <a:rPr lang="es-ES" dirty="0"/>
              <a:t>, R1 y R2 de una muestra.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30</a:t>
            </a:fld>
            <a:endParaRPr lang="es-ES" dirty="0"/>
          </a:p>
        </p:txBody>
      </p:sp>
    </p:spTree>
    <p:extLst>
      <p:ext uri="{BB962C8B-B14F-4D97-AF65-F5344CB8AC3E}">
        <p14:creationId xmlns:p14="http://schemas.microsoft.com/office/powerpoint/2010/main" val="187751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Para ver un resumen de la información de un archivo hacemos </a:t>
            </a:r>
            <a:r>
              <a:rPr lang="es-ES" dirty="0" err="1"/>
              <a:t>click</a:t>
            </a:r>
            <a:r>
              <a:rPr lang="es-ES" dirty="0"/>
              <a:t> en el nombre, en el recuadro verde</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31</a:t>
            </a:fld>
            <a:endParaRPr lang="es-ES" dirty="0"/>
          </a:p>
        </p:txBody>
      </p:sp>
    </p:spTree>
    <p:extLst>
      <p:ext uri="{BB962C8B-B14F-4D97-AF65-F5344CB8AC3E}">
        <p14:creationId xmlns:p14="http://schemas.microsoft.com/office/powerpoint/2010/main" val="3712485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nos sale esa información de tamaño del archivo, las primeras 5 líneas de lo que contiene el archivo, y nos da otra serie de opciones que nosotros no vamos a utilizar.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32</a:t>
            </a:fld>
            <a:endParaRPr lang="es-ES" dirty="0"/>
          </a:p>
        </p:txBody>
      </p:sp>
    </p:spTree>
    <p:extLst>
      <p:ext uri="{BB962C8B-B14F-4D97-AF65-F5344CB8AC3E}">
        <p14:creationId xmlns:p14="http://schemas.microsoft.com/office/powerpoint/2010/main" val="4288299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Para visualizar los resultados en el panel de en medio se hace </a:t>
            </a:r>
            <a:r>
              <a:rPr lang="es-ES" dirty="0" err="1"/>
              <a:t>click</a:t>
            </a:r>
            <a:r>
              <a:rPr lang="es-ES" dirty="0"/>
              <a:t> en el ojo que sale al lado de los datos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33</a:t>
            </a:fld>
            <a:endParaRPr lang="es-ES" dirty="0"/>
          </a:p>
        </p:txBody>
      </p:sp>
    </p:spTree>
    <p:extLst>
      <p:ext uri="{BB962C8B-B14F-4D97-AF65-F5344CB8AC3E}">
        <p14:creationId xmlns:p14="http://schemas.microsoft.com/office/powerpoint/2010/main" val="272520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veis que ahora tenemos en el panel de en medio una visualización de un archivo .</a:t>
            </a:r>
            <a:r>
              <a:rPr lang="es-ES" dirty="0" err="1"/>
              <a:t>fastq</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34</a:t>
            </a:fld>
            <a:endParaRPr lang="es-ES" dirty="0"/>
          </a:p>
        </p:txBody>
      </p:sp>
    </p:spTree>
    <p:extLst>
      <p:ext uri="{BB962C8B-B14F-4D97-AF65-F5344CB8AC3E}">
        <p14:creationId xmlns:p14="http://schemas.microsoft.com/office/powerpoint/2010/main" val="3557870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Además se puede modificar el nombre del archivo en el botón del lápiz, que ya lo probaremos en la práctica.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35</a:t>
            </a:fld>
            <a:endParaRPr lang="es-ES" dirty="0"/>
          </a:p>
        </p:txBody>
      </p:sp>
    </p:spTree>
    <p:extLst>
      <p:ext uri="{BB962C8B-B14F-4D97-AF65-F5344CB8AC3E}">
        <p14:creationId xmlns:p14="http://schemas.microsoft.com/office/powerpoint/2010/main" val="1788445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eliminar un archivo del historial con el botón de la X</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36</a:t>
            </a:fld>
            <a:endParaRPr lang="es-ES" dirty="0"/>
          </a:p>
        </p:txBody>
      </p:sp>
    </p:spTree>
    <p:extLst>
      <p:ext uri="{BB962C8B-B14F-4D97-AF65-F5344CB8AC3E}">
        <p14:creationId xmlns:p14="http://schemas.microsoft.com/office/powerpoint/2010/main" val="496327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Se puede descargar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37</a:t>
            </a:fld>
            <a:endParaRPr lang="es-ES" dirty="0"/>
          </a:p>
        </p:txBody>
      </p:sp>
    </p:spTree>
    <p:extLst>
      <p:ext uri="{BB962C8B-B14F-4D97-AF65-F5344CB8AC3E}">
        <p14:creationId xmlns:p14="http://schemas.microsoft.com/office/powerpoint/2010/main" val="1972676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Se puede compartir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38</a:t>
            </a:fld>
            <a:endParaRPr lang="es-ES" dirty="0"/>
          </a:p>
        </p:txBody>
      </p:sp>
    </p:spTree>
    <p:extLst>
      <p:ext uri="{BB962C8B-B14F-4D97-AF65-F5344CB8AC3E}">
        <p14:creationId xmlns:p14="http://schemas.microsoft.com/office/powerpoint/2010/main" val="1469480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Te puede proporcionar información sobre como se ha obtenido ese archivo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39</a:t>
            </a:fld>
            <a:endParaRPr lang="es-ES" dirty="0"/>
          </a:p>
        </p:txBody>
      </p:sp>
    </p:spTree>
    <p:extLst>
      <p:ext uri="{BB962C8B-B14F-4D97-AF65-F5344CB8AC3E}">
        <p14:creationId xmlns:p14="http://schemas.microsoft.com/office/powerpoint/2010/main" val="206522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Galaxy tiene tres portales principales en el mundo que son:</a:t>
            </a:r>
          </a:p>
          <a:p>
            <a:pPr marL="171450" indent="-171450">
              <a:buFont typeface="Arial" panose="020B0604020202020204" pitchFamily="34" charset="0"/>
              <a:buChar char="•"/>
            </a:pPr>
            <a:r>
              <a:rPr lang="es-ES" dirty="0"/>
              <a:t>Galaxy principal en américa</a:t>
            </a:r>
          </a:p>
          <a:p>
            <a:pPr marL="171450" indent="-171450">
              <a:buFont typeface="Arial" panose="020B0604020202020204" pitchFamily="34" charset="0"/>
              <a:buChar char="•"/>
            </a:pPr>
            <a:r>
              <a:rPr lang="es-ES" dirty="0"/>
              <a:t>Galaxy Europa</a:t>
            </a:r>
          </a:p>
          <a:p>
            <a:pPr marL="171450" indent="-171450">
              <a:buFont typeface="Arial" panose="020B0604020202020204" pitchFamily="34" charset="0"/>
              <a:buChar char="•"/>
            </a:pPr>
            <a:r>
              <a:rPr lang="es-ES" dirty="0"/>
              <a:t>Galaxy Australia</a:t>
            </a:r>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dirty="0"/>
              <a:t>Y dentro de cada región, existen otros servidores de Galaxy más pequeños y dedicados a ámbitos más específicos.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a:t>
            </a:fld>
            <a:endParaRPr lang="es-ES" dirty="0"/>
          </a:p>
        </p:txBody>
      </p:sp>
    </p:spTree>
    <p:extLst>
      <p:ext uri="{BB962C8B-B14F-4D97-AF65-F5344CB8AC3E}">
        <p14:creationId xmlns:p14="http://schemas.microsoft.com/office/powerpoint/2010/main" val="2917096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Te proporciona sugerencias de visualización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40</a:t>
            </a:fld>
            <a:endParaRPr lang="es-ES" dirty="0"/>
          </a:p>
        </p:txBody>
      </p:sp>
    </p:spTree>
    <p:extLst>
      <p:ext uri="{BB962C8B-B14F-4D97-AF65-F5344CB8AC3E}">
        <p14:creationId xmlns:p14="http://schemas.microsoft.com/office/powerpoint/2010/main" val="2853596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Te despliega una ayuda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41</a:t>
            </a:fld>
            <a:endParaRPr lang="es-ES" dirty="0"/>
          </a:p>
        </p:txBody>
      </p:sp>
    </p:spTree>
    <p:extLst>
      <p:ext uri="{BB962C8B-B14F-4D97-AF65-F5344CB8AC3E}">
        <p14:creationId xmlns:p14="http://schemas.microsoft.com/office/powerpoint/2010/main" val="573554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br>
              <a:rPr lang="es-ES" dirty="0"/>
            </a:br>
            <a:r>
              <a:rPr lang="es-ES" dirty="0"/>
              <a:t>Se les pueden poner etiquetas a los datos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42</a:t>
            </a:fld>
            <a:endParaRPr lang="es-ES" dirty="0"/>
          </a:p>
        </p:txBody>
      </p:sp>
    </p:spTree>
    <p:extLst>
      <p:ext uri="{BB962C8B-B14F-4D97-AF65-F5344CB8AC3E}">
        <p14:creationId xmlns:p14="http://schemas.microsoft.com/office/powerpoint/2010/main" val="1997323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br>
              <a:rPr lang="es-ES" dirty="0"/>
            </a:br>
            <a:r>
              <a:rPr lang="es-ES" dirty="0"/>
              <a:t>Y se les pueden poner etiquetas a los datos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43</a:t>
            </a:fld>
            <a:endParaRPr lang="es-ES" dirty="0"/>
          </a:p>
        </p:txBody>
      </p:sp>
    </p:spTree>
    <p:extLst>
      <p:ext uri="{BB962C8B-B14F-4D97-AF65-F5344CB8AC3E}">
        <p14:creationId xmlns:p14="http://schemas.microsoft.com/office/powerpoint/2010/main" val="3359045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Cuando tengamos los datos cargados ya podremos empezar con el análisis.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44</a:t>
            </a:fld>
            <a:endParaRPr lang="es-ES" dirty="0"/>
          </a:p>
        </p:txBody>
      </p:sp>
    </p:spTree>
    <p:extLst>
      <p:ext uri="{BB962C8B-B14F-4D97-AF65-F5344CB8AC3E}">
        <p14:creationId xmlns:p14="http://schemas.microsoft.com/office/powerpoint/2010/main" val="645600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Galaxy tiene una serie de herramientas tanto para el análisis de los datos como para su visualización.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45</a:t>
            </a:fld>
            <a:endParaRPr lang="es-ES" dirty="0"/>
          </a:p>
        </p:txBody>
      </p:sp>
    </p:spTree>
    <p:extLst>
      <p:ext uri="{BB962C8B-B14F-4D97-AF65-F5344CB8AC3E}">
        <p14:creationId xmlns:p14="http://schemas.microsoft.com/office/powerpoint/2010/main" val="3415996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En cuanto al análisis de los datos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46</a:t>
            </a:fld>
            <a:endParaRPr lang="es-ES" dirty="0"/>
          </a:p>
        </p:txBody>
      </p:sp>
    </p:spTree>
    <p:extLst>
      <p:ext uri="{BB962C8B-B14F-4D97-AF65-F5344CB8AC3E}">
        <p14:creationId xmlns:p14="http://schemas.microsoft.com/office/powerpoint/2010/main" val="2773133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Empezamos escribiendo el nombre del programa en el buscador, en este caso </a:t>
            </a:r>
            <a:r>
              <a:rPr lang="es-ES" dirty="0" err="1"/>
              <a:t>fastqc</a:t>
            </a:r>
            <a:r>
              <a:rPr lang="es-ES" dirty="0"/>
              <a:t>. Buscamos el programa en la lista y lo seleccionamos: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47</a:t>
            </a:fld>
            <a:endParaRPr lang="es-ES" dirty="0"/>
          </a:p>
        </p:txBody>
      </p:sp>
    </p:spTree>
    <p:extLst>
      <p:ext uri="{BB962C8B-B14F-4D97-AF65-F5344CB8AC3E}">
        <p14:creationId xmlns:p14="http://schemas.microsoft.com/office/powerpoint/2010/main" val="385553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seleccionarlo se nos abrirá la interfaz del programa en el panel de en medio, donde se nos proporciona distinta información:</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48</a:t>
            </a:fld>
            <a:endParaRPr lang="es-ES" dirty="0"/>
          </a:p>
        </p:txBody>
      </p:sp>
    </p:spTree>
    <p:extLst>
      <p:ext uri="{BB962C8B-B14F-4D97-AF65-F5344CB8AC3E}">
        <p14:creationId xmlns:p14="http://schemas.microsoft.com/office/powerpoint/2010/main" val="1887682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s-ES" dirty="0"/>
              <a:t>Primero nos sale información acerca del programa, y nos deja marcarlo como favorito, escoger la versión y un desplegable con las opciones para compartir ese programa.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49</a:t>
            </a:fld>
            <a:endParaRPr lang="es-ES" dirty="0"/>
          </a:p>
        </p:txBody>
      </p:sp>
    </p:spTree>
    <p:extLst>
      <p:ext uri="{BB962C8B-B14F-4D97-AF65-F5344CB8AC3E}">
        <p14:creationId xmlns:p14="http://schemas.microsoft.com/office/powerpoint/2010/main" val="3870615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Llegando a sumar más de 125 portales distintos en todo el mundo.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a:t>
            </a:fld>
            <a:endParaRPr lang="es-ES" dirty="0"/>
          </a:p>
        </p:txBody>
      </p:sp>
    </p:spTree>
    <p:extLst>
      <p:ext uri="{BB962C8B-B14F-4D97-AF65-F5344CB8AC3E}">
        <p14:creationId xmlns:p14="http://schemas.microsoft.com/office/powerpoint/2010/main" val="3042383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s-ES" dirty="0"/>
              <a:t>Después nos aparece el panel con los distintos parámetros del programa que podemos customizar en Galaxy. Conocer bien los parámetros que tenemos que utilizar en cada programa es muy importante porque pueden afectar a todo el análisis que viene después. Por defecto, Galaxy nos va a rellenar los campos con unos parámetros por defecto, que nos siempre son los más adecuados para nuestro análisis. Después veremos un ejemplo de como esto puede afectar al análisis.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50</a:t>
            </a:fld>
            <a:endParaRPr lang="es-ES" dirty="0"/>
          </a:p>
        </p:txBody>
      </p:sp>
    </p:spTree>
    <p:extLst>
      <p:ext uri="{BB962C8B-B14F-4D97-AF65-F5344CB8AC3E}">
        <p14:creationId xmlns:p14="http://schemas.microsoft.com/office/powerpoint/2010/main" val="32967411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al final del panel nos deja ejecutar el programa con los parámetros que le hemos indicado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51</a:t>
            </a:fld>
            <a:endParaRPr lang="es-ES" dirty="0"/>
          </a:p>
        </p:txBody>
      </p:sp>
    </p:spTree>
    <p:extLst>
      <p:ext uri="{BB962C8B-B14F-4D97-AF65-F5344CB8AC3E}">
        <p14:creationId xmlns:p14="http://schemas.microsoft.com/office/powerpoint/2010/main" val="33809670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Pero lo más importante, viene al final del panel, después del botón de ejecutar, donde Galaxy nos proporciona distinta información del software para que podamos saber como funciona e informarnos un poco acerca de los parámetros para tener mejores nociones a la hora de escoger los parámetros con buen criterio.</a:t>
            </a:r>
          </a:p>
          <a:p>
            <a:endParaRPr lang="es-ES" dirty="0"/>
          </a:p>
          <a:p>
            <a:r>
              <a:rPr lang="es-ES" dirty="0"/>
              <a:t>En las prácticas os enseñaremos a seleccionar los datos y parámetros de cada programa que vayamos a usar para el análisis de genomas virales.</a:t>
            </a:r>
          </a:p>
          <a:p>
            <a:endParaRPr lang="es-ES" dirty="0"/>
          </a:p>
          <a:p>
            <a:r>
              <a:rPr lang="es-ES" dirty="0"/>
              <a:t>Es en este apartado de información donde Galaxy nos va a explicar que importancia tiene cada uno de los distintos parámetros de cada programa que podemos customizar. Esto hay que leerlo muy bien para poder valorar los parámetros que le vamos a pedir a cada programa. Por ejemplo, desde la unidad de bioinformática nos encargamos de estudiar y seleccionar los parámetros más adecuados para cada tipo de análisis y cada tipo de datos. Mañana veremos ejemplos concretos.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52</a:t>
            </a:fld>
            <a:endParaRPr lang="es-ES" dirty="0"/>
          </a:p>
        </p:txBody>
      </p:sp>
    </p:spTree>
    <p:extLst>
      <p:ext uri="{BB962C8B-B14F-4D97-AF65-F5344CB8AC3E}">
        <p14:creationId xmlns:p14="http://schemas.microsoft.com/office/powerpoint/2010/main" val="17732374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lanzamos un trabajo nos saldrá una pantalla de este tipo con el resumen del análisis lanzado. Nos indicará que archivos hemos introducido en el programa y cuales son los trabajos subidos. Como el ejemplo son datos pareados, con read1 y read2, el análisis de calidad lanzará un trabajo por cada </a:t>
            </a:r>
            <a:r>
              <a:rPr lang="es-ES" dirty="0" err="1"/>
              <a:t>read</a:t>
            </a:r>
            <a:r>
              <a:rPr lang="es-ES" dirty="0"/>
              <a:t>, pero hay otros programas que utilizarán los dos archivos en un mismo trabajo.</a:t>
            </a:r>
          </a:p>
          <a:p>
            <a:endParaRPr lang="es-ES" dirty="0"/>
          </a:p>
          <a:p>
            <a:r>
              <a:rPr lang="es-ES" dirty="0"/>
              <a:t>También debajo nos proporcionara una sugerencia de herramientas que podemos utilizar a posteriori de esa.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53</a:t>
            </a:fld>
            <a:endParaRPr lang="es-ES" dirty="0"/>
          </a:p>
        </p:txBody>
      </p:sp>
    </p:spTree>
    <p:extLst>
      <p:ext uri="{BB962C8B-B14F-4D97-AF65-F5344CB8AC3E}">
        <p14:creationId xmlns:p14="http://schemas.microsoft.com/office/powerpoint/2010/main" val="340494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Además en el panel del historial nos aparecerán los nuevos trabajos subidos en color gris, que significa que están en cola.</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54</a:t>
            </a:fld>
            <a:endParaRPr lang="es-ES" dirty="0"/>
          </a:p>
        </p:txBody>
      </p:sp>
    </p:spTree>
    <p:extLst>
      <p:ext uri="{BB962C8B-B14F-4D97-AF65-F5344CB8AC3E}">
        <p14:creationId xmlns:p14="http://schemas.microsoft.com/office/powerpoint/2010/main" val="3282900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Después pasarán a estar en color naranja cuando estén analizándose</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55</a:t>
            </a:fld>
            <a:endParaRPr lang="es-ES" dirty="0"/>
          </a:p>
        </p:txBody>
      </p:sp>
    </p:spTree>
    <p:extLst>
      <p:ext uri="{BB962C8B-B14F-4D97-AF65-F5344CB8AC3E}">
        <p14:creationId xmlns:p14="http://schemas.microsoft.com/office/powerpoint/2010/main" val="3628686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finalmente pasarán a estar en color verde cuando se hayan terminado de analizar. O en rojo si hubiera dado algún error.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56</a:t>
            </a:fld>
            <a:endParaRPr lang="es-ES" dirty="0"/>
          </a:p>
        </p:txBody>
      </p:sp>
    </p:spTree>
    <p:extLst>
      <p:ext uri="{BB962C8B-B14F-4D97-AF65-F5344CB8AC3E}">
        <p14:creationId xmlns:p14="http://schemas.microsoft.com/office/powerpoint/2010/main" val="2674466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Otra de las funcionalidades que hemos mencionad del análisis es la visualización de </a:t>
            </a:r>
            <a:r>
              <a:rPr lang="es-ES"/>
              <a:t>los datos.</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57</a:t>
            </a:fld>
            <a:endParaRPr lang="es-ES" dirty="0"/>
          </a:p>
        </p:txBody>
      </p:sp>
    </p:spTree>
    <p:extLst>
      <p:ext uri="{BB962C8B-B14F-4D97-AF65-F5344CB8AC3E}">
        <p14:creationId xmlns:p14="http://schemas.microsoft.com/office/powerpoint/2010/main" val="146493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realizar esta visualización tenemos que seleccionar en la barra de título Visualizar, y luego </a:t>
            </a:r>
            <a:r>
              <a:rPr lang="es-ES" dirty="0" err="1"/>
              <a:t>Create</a:t>
            </a:r>
            <a:r>
              <a:rPr lang="es-ES" dirty="0"/>
              <a:t> </a:t>
            </a:r>
            <a:r>
              <a:rPr lang="es-ES" dirty="0" err="1"/>
              <a:t>visualization</a:t>
            </a:r>
            <a:r>
              <a:rPr lang="es-ES" dirty="0"/>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58</a:t>
            </a:fld>
            <a:endParaRPr lang="es-ES" dirty="0"/>
          </a:p>
        </p:txBody>
      </p:sp>
    </p:spTree>
    <p:extLst>
      <p:ext uri="{BB962C8B-B14F-4D97-AF65-F5344CB8AC3E}">
        <p14:creationId xmlns:p14="http://schemas.microsoft.com/office/powerpoint/2010/main" val="17565649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Ahí nos saldrán los distintos tipos de gráficos y opciones que tenemos para visualizar </a:t>
            </a:r>
            <a:r>
              <a:rPr lang="es-ES"/>
              <a:t>los datos. </a:t>
            </a:r>
            <a:r>
              <a:rPr lang="es-ES" dirty="0"/>
              <a:t>Salen todas las opciones posibles entre las que escoger, y no todas servirán para nuestro tipo </a:t>
            </a:r>
            <a:r>
              <a:rPr lang="es-ES"/>
              <a:t>de datos, </a:t>
            </a:r>
            <a:r>
              <a:rPr lang="es-ES" dirty="0"/>
              <a:t>por lo que hay que escoger consecuentemente.</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59</a:t>
            </a:fld>
            <a:endParaRPr lang="es-ES" dirty="0"/>
          </a:p>
        </p:txBody>
      </p:sp>
    </p:spTree>
    <p:extLst>
      <p:ext uri="{BB962C8B-B14F-4D97-AF65-F5344CB8AC3E}">
        <p14:creationId xmlns:p14="http://schemas.microsoft.com/office/powerpoint/2010/main" val="202155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podéis ver algunos ejemplos de portales específicos de Europa. Cada color representa un área de investigación específica para la que están orientados esos servidores.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a:t>
            </a:fld>
            <a:endParaRPr lang="es-ES" dirty="0"/>
          </a:p>
        </p:txBody>
      </p:sp>
    </p:spTree>
    <p:extLst>
      <p:ext uri="{BB962C8B-B14F-4D97-AF65-F5344CB8AC3E}">
        <p14:creationId xmlns:p14="http://schemas.microsoft.com/office/powerpoint/2010/main" val="3861683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Finalmente Galaxy nos permite realizar análisis con flujos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60</a:t>
            </a:fld>
            <a:endParaRPr lang="es-ES" dirty="0"/>
          </a:p>
        </p:txBody>
      </p:sp>
    </p:spTree>
    <p:extLst>
      <p:ext uri="{BB962C8B-B14F-4D97-AF65-F5344CB8AC3E}">
        <p14:creationId xmlns:p14="http://schemas.microsoft.com/office/powerpoint/2010/main" val="223829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Los flujos de trabajo son el principal mecanismo de reproducibilidad de Galaxy. Permiten al usuario recrear exactamente análisis completos que ha realizado anteriormente, o simplemente crear su propio flujo desde cero.</a:t>
            </a:r>
          </a:p>
          <a:p>
            <a:pPr marL="0" indent="0">
              <a:buFont typeface="Arial" panose="020B0604020202020204" pitchFamily="34" charset="0"/>
              <a:buNone/>
            </a:pPr>
            <a:endParaRPr lang="es-ES" dirty="0"/>
          </a:p>
          <a:p>
            <a:pPr marL="0" indent="0">
              <a:buFont typeface="Arial" panose="020B0604020202020204" pitchFamily="34" charset="0"/>
              <a:buNone/>
            </a:pPr>
            <a:r>
              <a:rPr lang="es-ES" dirty="0"/>
              <a:t>Además, estos flujos de trabajo se pueden editar para adaptar los parámetros de cada herramienta del flujo de trabajo para analizar </a:t>
            </a:r>
            <a:r>
              <a:rPr lang="es-ES"/>
              <a:t>distintos datos.</a:t>
            </a:r>
            <a:endParaRPr lang="es-ES" dirty="0"/>
          </a:p>
          <a:p>
            <a:pPr marL="0" indent="0">
              <a:buFont typeface="Arial" panose="020B0604020202020204" pitchFamily="34" charset="0"/>
              <a:buNone/>
            </a:pPr>
            <a:endParaRPr lang="es-ES" dirty="0"/>
          </a:p>
          <a:p>
            <a:pPr marL="0" indent="0">
              <a:buFont typeface="Arial" panose="020B0604020202020204" pitchFamily="34" charset="0"/>
              <a:buNone/>
            </a:pPr>
            <a:r>
              <a:rPr lang="es-ES" dirty="0"/>
              <a:t>Así, Galaxy dejaría:</a:t>
            </a:r>
          </a:p>
          <a:p>
            <a:pPr marL="171450" indent="-171450">
              <a:buFont typeface="Arial" panose="020B0604020202020204" pitchFamily="34" charset="0"/>
              <a:buChar char="•"/>
            </a:pPr>
            <a:r>
              <a:rPr lang="es-ES" dirty="0"/>
              <a:t>Extraer flujos de trabajo de análisis ya realizados</a:t>
            </a:r>
          </a:p>
          <a:p>
            <a:pPr marL="171450" indent="-171450">
              <a:buFont typeface="Arial" panose="020B0604020202020204" pitchFamily="34" charset="0"/>
              <a:buChar char="•"/>
            </a:pPr>
            <a:r>
              <a:rPr lang="es-ES" dirty="0"/>
              <a:t>Modificar estos flujos de trabajo</a:t>
            </a:r>
          </a:p>
          <a:p>
            <a:pPr marL="171450" indent="-171450">
              <a:buFont typeface="Arial" panose="020B0604020202020204" pitchFamily="34" charset="0"/>
              <a:buChar char="•"/>
            </a:pPr>
            <a:r>
              <a:rPr lang="es-ES" dirty="0"/>
              <a:t>Importar y utilizar flujos de trabajo creados por nosotros mismos o por otros usuarios.</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61</a:t>
            </a:fld>
            <a:endParaRPr lang="es-ES" dirty="0"/>
          </a:p>
        </p:txBody>
      </p:sp>
    </p:spTree>
    <p:extLst>
      <p:ext uri="{BB962C8B-B14F-4D97-AF65-F5344CB8AC3E}">
        <p14:creationId xmlns:p14="http://schemas.microsoft.com/office/powerpoint/2010/main" val="42836518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Para crear un flujo de trabajo una vez finalizado un análisis, primero habría que </a:t>
            </a:r>
            <a:r>
              <a:rPr lang="es-ES" dirty="0" err="1"/>
              <a:t>clickar</a:t>
            </a:r>
            <a:r>
              <a:rPr lang="es-ES" dirty="0"/>
              <a:t> en el simbolito de la rueda de engranaje que hay a la derecha en el historial, y después seleccionar Extraer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62</a:t>
            </a:fld>
            <a:endParaRPr lang="es-ES" dirty="0"/>
          </a:p>
        </p:txBody>
      </p:sp>
    </p:spTree>
    <p:extLst>
      <p:ext uri="{BB962C8B-B14F-4D97-AF65-F5344CB8AC3E}">
        <p14:creationId xmlns:p14="http://schemas.microsoft.com/office/powerpoint/2010/main" val="952458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Ahí aparecerá una ventana donde podremos customizar el flujo de trabajo que queremos exportar, como el nombre, los datos del historial que se van a exportar etcétera</a:t>
            </a:r>
            <a:r>
              <a:rPr lang="es-ES"/>
              <a:t>. </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63</a:t>
            </a:fld>
            <a:endParaRPr lang="es-ES" dirty="0"/>
          </a:p>
        </p:txBody>
      </p:sp>
    </p:spTree>
    <p:extLst>
      <p:ext uri="{BB962C8B-B14F-4D97-AF65-F5344CB8AC3E}">
        <p14:creationId xmlns:p14="http://schemas.microsoft.com/office/powerpoint/2010/main" val="1376921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Una vez creado, para visualizar los Flujos de </a:t>
            </a:r>
            <a:r>
              <a:rPr lang="es-ES" dirty="0" err="1"/>
              <a:t>Trabao</a:t>
            </a:r>
            <a:r>
              <a:rPr lang="es-ES" dirty="0"/>
              <a:t> tendríamos que </a:t>
            </a:r>
            <a:r>
              <a:rPr lang="es-ES" dirty="0" err="1"/>
              <a:t>clickar</a:t>
            </a:r>
            <a:r>
              <a:rPr lang="es-ES" dirty="0"/>
              <a:t> en la pestaña de Título de flujos de </a:t>
            </a:r>
            <a:r>
              <a:rPr lang="es-ES" dirty="0" err="1"/>
              <a:t>tranajo</a:t>
            </a:r>
            <a:r>
              <a:rPr lang="es-ES" dirty="0"/>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64</a:t>
            </a:fld>
            <a:endParaRPr lang="es-ES" dirty="0"/>
          </a:p>
        </p:txBody>
      </p:sp>
    </p:spTree>
    <p:extLst>
      <p:ext uri="{BB962C8B-B14F-4D97-AF65-F5344CB8AC3E}">
        <p14:creationId xmlns:p14="http://schemas.microsoft.com/office/powerpoint/2010/main" val="1868913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ahí vemos el nuevo flujo de trabajo creado para hacer un análisis de </a:t>
            </a:r>
            <a:r>
              <a:rPr lang="es-ES" dirty="0" err="1"/>
              <a:t>FastQC</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65</a:t>
            </a:fld>
            <a:endParaRPr lang="es-ES" dirty="0"/>
          </a:p>
        </p:txBody>
      </p:sp>
    </p:spTree>
    <p:extLst>
      <p:ext uri="{BB962C8B-B14F-4D97-AF65-F5344CB8AC3E}">
        <p14:creationId xmlns:p14="http://schemas.microsoft.com/office/powerpoint/2010/main" val="3146725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Haciendo </a:t>
            </a:r>
            <a:r>
              <a:rPr lang="es-ES" dirty="0" err="1"/>
              <a:t>click</a:t>
            </a:r>
            <a:r>
              <a:rPr lang="es-ES" dirty="0"/>
              <a:t> en el desplegable del nombre del </a:t>
            </a:r>
            <a:r>
              <a:rPr lang="es-ES" dirty="0" err="1"/>
              <a:t>workflow</a:t>
            </a:r>
            <a:r>
              <a:rPr lang="es-ES" dirty="0"/>
              <a:t> tendremos acceso por un lado a </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66</a:t>
            </a:fld>
            <a:endParaRPr lang="es-ES" dirty="0"/>
          </a:p>
        </p:txBody>
      </p:sp>
    </p:spTree>
    <p:extLst>
      <p:ext uri="{BB962C8B-B14F-4D97-AF65-F5344CB8AC3E}">
        <p14:creationId xmlns:p14="http://schemas.microsoft.com/office/powerpoint/2010/main" val="253639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Editar el </a:t>
            </a:r>
            <a:r>
              <a:rPr lang="es-ES" dirty="0" err="1"/>
              <a:t>workflow</a:t>
            </a:r>
            <a:r>
              <a:rPr lang="es-ES" dirty="0"/>
              <a:t>.</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67</a:t>
            </a:fld>
            <a:endParaRPr lang="es-ES" dirty="0"/>
          </a:p>
        </p:txBody>
      </p:sp>
    </p:spTree>
    <p:extLst>
      <p:ext uri="{BB962C8B-B14F-4D97-AF65-F5344CB8AC3E}">
        <p14:creationId xmlns:p14="http://schemas.microsoft.com/office/powerpoint/2010/main" val="3672607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Donde accedemos a esta ventana donde podremos editar 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68</a:t>
            </a:fld>
            <a:endParaRPr lang="es-ES" dirty="0"/>
          </a:p>
        </p:txBody>
      </p:sp>
    </p:spTree>
    <p:extLst>
      <p:ext uri="{BB962C8B-B14F-4D97-AF65-F5344CB8AC3E}">
        <p14:creationId xmlns:p14="http://schemas.microsoft.com/office/powerpoint/2010/main" val="3799588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Copiar 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69</a:t>
            </a:fld>
            <a:endParaRPr lang="es-ES" dirty="0"/>
          </a:p>
        </p:txBody>
      </p:sp>
    </p:spTree>
    <p:extLst>
      <p:ext uri="{BB962C8B-B14F-4D97-AF65-F5344CB8AC3E}">
        <p14:creationId xmlns:p14="http://schemas.microsoft.com/office/powerpoint/2010/main" val="384021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por ver un esquema general de números, Galaxy tiene:</a:t>
            </a:r>
          </a:p>
          <a:p>
            <a:pPr marL="171450" indent="-171450">
              <a:buFont typeface="Arial" panose="020B0604020202020204" pitchFamily="34" charset="0"/>
              <a:buChar char="•"/>
            </a:pPr>
            <a:r>
              <a:rPr lang="es-ES" dirty="0"/>
              <a:t>Más de 10.000 usuarios</a:t>
            </a:r>
          </a:p>
          <a:p>
            <a:pPr marL="171450" indent="-171450">
              <a:buFont typeface="Arial" panose="020B0604020202020204" pitchFamily="34" charset="0"/>
              <a:buChar char="•"/>
            </a:pPr>
            <a:r>
              <a:rPr lang="es-ES" dirty="0"/>
              <a:t>Aparece en más de 10.000 publicaciones</a:t>
            </a:r>
          </a:p>
          <a:p>
            <a:pPr marL="171450" indent="-171450">
              <a:buFont typeface="Arial" panose="020B0604020202020204" pitchFamily="34" charset="0"/>
              <a:buChar char="•"/>
            </a:pPr>
            <a:r>
              <a:rPr lang="es-ES" dirty="0"/>
              <a:t>En 2020 se realizaron más de 5 millones de trabajos de computación</a:t>
            </a:r>
          </a:p>
          <a:p>
            <a:pPr marL="171450" indent="-171450">
              <a:buFont typeface="Arial" panose="020B0604020202020204" pitchFamily="34" charset="0"/>
              <a:buChar char="•"/>
            </a:pPr>
            <a:r>
              <a:rPr lang="es-ES" dirty="0"/>
              <a:t>Ha llegado a realizar más de 125 cursos en 12 meses</a:t>
            </a:r>
          </a:p>
          <a:p>
            <a:pPr marL="171450" indent="-171450">
              <a:buFont typeface="Arial" panose="020B0604020202020204" pitchFamily="34" charset="0"/>
              <a:buChar char="•"/>
            </a:pPr>
            <a:r>
              <a:rPr lang="es-ES" dirty="0"/>
              <a:t>Tiene alrededor de 8 mil herramientas a disposición del usuario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a:t>
            </a:fld>
            <a:endParaRPr lang="es-ES" dirty="0"/>
          </a:p>
        </p:txBody>
      </p:sp>
    </p:spTree>
    <p:extLst>
      <p:ext uri="{BB962C8B-B14F-4D97-AF65-F5344CB8AC3E}">
        <p14:creationId xmlns:p14="http://schemas.microsoft.com/office/powerpoint/2010/main" val="15294469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Que crea una copia del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70</a:t>
            </a:fld>
            <a:endParaRPr lang="es-ES" dirty="0"/>
          </a:p>
        </p:txBody>
      </p:sp>
    </p:spTree>
    <p:extLst>
      <p:ext uri="{BB962C8B-B14F-4D97-AF65-F5344CB8AC3E}">
        <p14:creationId xmlns:p14="http://schemas.microsoft.com/office/powerpoint/2010/main" val="9374838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Podemos descargar 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71</a:t>
            </a:fld>
            <a:endParaRPr lang="es-ES" dirty="0"/>
          </a:p>
        </p:txBody>
      </p:sp>
    </p:spTree>
    <p:extLst>
      <p:ext uri="{BB962C8B-B14F-4D97-AF65-F5344CB8AC3E}">
        <p14:creationId xmlns:p14="http://schemas.microsoft.com/office/powerpoint/2010/main" val="41310663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Donde nos empezará a descargar un archivo de tipo .</a:t>
            </a:r>
            <a:r>
              <a:rPr lang="es-ES" dirty="0" err="1"/>
              <a:t>ga</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72</a:t>
            </a:fld>
            <a:endParaRPr lang="es-ES" dirty="0"/>
          </a:p>
        </p:txBody>
      </p:sp>
    </p:spTree>
    <p:extLst>
      <p:ext uri="{BB962C8B-B14F-4D97-AF65-F5344CB8AC3E}">
        <p14:creationId xmlns:p14="http://schemas.microsoft.com/office/powerpoint/2010/main" val="1548369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Podemos renombrar el flujo de trabajo, lo que también podemos hacer en la pestaña de editar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73</a:t>
            </a:fld>
            <a:endParaRPr lang="es-ES" dirty="0"/>
          </a:p>
        </p:txBody>
      </p:sp>
    </p:spTree>
    <p:extLst>
      <p:ext uri="{BB962C8B-B14F-4D97-AF65-F5344CB8AC3E}">
        <p14:creationId xmlns:p14="http://schemas.microsoft.com/office/powerpoint/2010/main" val="1296745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Podemos compartir del flujo de trabajo </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74</a:t>
            </a:fld>
            <a:endParaRPr lang="es-ES" dirty="0"/>
          </a:p>
        </p:txBody>
      </p:sp>
    </p:spTree>
    <p:extLst>
      <p:ext uri="{BB962C8B-B14F-4D97-AF65-F5344CB8AC3E}">
        <p14:creationId xmlns:p14="http://schemas.microsoft.com/office/powerpoint/2010/main" val="12594848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Donde accederemos a esta pantalla donde nos dejará crear un link para compartir el flujo de trabajo </a:t>
            </a:r>
            <a:r>
              <a:rPr lang="es-ES" dirty="0" err="1"/>
              <a:t>via</a:t>
            </a:r>
            <a:r>
              <a:rPr lang="es-ES" dirty="0"/>
              <a:t> URL.</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75</a:t>
            </a:fld>
            <a:endParaRPr lang="es-ES" dirty="0"/>
          </a:p>
        </p:txBody>
      </p:sp>
    </p:spTree>
    <p:extLst>
      <p:ext uri="{BB962C8B-B14F-4D97-AF65-F5344CB8AC3E}">
        <p14:creationId xmlns:p14="http://schemas.microsoft.com/office/powerpoint/2010/main" val="39541186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Podemos ver 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76</a:t>
            </a:fld>
            <a:endParaRPr lang="es-ES" dirty="0"/>
          </a:p>
        </p:txBody>
      </p:sp>
    </p:spTree>
    <p:extLst>
      <p:ext uri="{BB962C8B-B14F-4D97-AF65-F5344CB8AC3E}">
        <p14:creationId xmlns:p14="http://schemas.microsoft.com/office/powerpoint/2010/main" val="3450952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nos llevará a esta pantalla donde poder ver un resumen del flujo de trabajo.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77</a:t>
            </a:fld>
            <a:endParaRPr lang="es-ES" dirty="0"/>
          </a:p>
        </p:txBody>
      </p:sp>
    </p:spTree>
    <p:extLst>
      <p:ext uri="{BB962C8B-B14F-4D97-AF65-F5344CB8AC3E}">
        <p14:creationId xmlns:p14="http://schemas.microsoft.com/office/powerpoint/2010/main" val="5716595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finalmente podemos borrar flujos de trabajo como por ejemplo la copia que hemos creado antes del flujo de </a:t>
            </a:r>
            <a:r>
              <a:rPr lang="es-ES" dirty="0" err="1"/>
              <a:t>FastQC</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78</a:t>
            </a:fld>
            <a:endParaRPr lang="es-ES" dirty="0"/>
          </a:p>
        </p:txBody>
      </p:sp>
    </p:spTree>
    <p:extLst>
      <p:ext uri="{BB962C8B-B14F-4D97-AF65-F5344CB8AC3E}">
        <p14:creationId xmlns:p14="http://schemas.microsoft.com/office/powerpoint/2010/main" val="16248093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Para importar flujos de trabajo de otros usuarios o de la base </a:t>
            </a:r>
            <a:r>
              <a:rPr lang="es-ES"/>
              <a:t>de datos </a:t>
            </a:r>
            <a:r>
              <a:rPr lang="es-ES" dirty="0"/>
              <a:t>de Galaxy, solo habría que seleccionar el botón de importar.</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79</a:t>
            </a:fld>
            <a:endParaRPr lang="es-ES" dirty="0"/>
          </a:p>
        </p:txBody>
      </p:sp>
    </p:spTree>
    <p:extLst>
      <p:ext uri="{BB962C8B-B14F-4D97-AF65-F5344CB8AC3E}">
        <p14:creationId xmlns:p14="http://schemas.microsoft.com/office/powerpoint/2010/main" val="149029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Los portales mundiales son gratuitos gracias a que están mantenidos por infraestructuras computacionales públicas.  Las infraestructuras se mantiene gracias al </a:t>
            </a:r>
            <a:r>
              <a:rPr lang="en-US" b="0" i="0" dirty="0">
                <a:solidFill>
                  <a:srgbClr val="4D5156"/>
                </a:solidFill>
                <a:effectLst/>
                <a:latin typeface="arial" panose="020B0604020202020204" pitchFamily="34" charset="0"/>
              </a:rPr>
              <a:t>Extreme Science and Engineering Discovery Environment </a:t>
            </a:r>
            <a:r>
              <a:rPr lang="es-ES" dirty="0"/>
              <a:t>en américa. </a:t>
            </a:r>
            <a:r>
              <a:rPr lang="en-US" b="0" i="0" dirty="0" err="1">
                <a:solidFill>
                  <a:srgbClr val="4D5156"/>
                </a:solidFill>
                <a:effectLst/>
                <a:latin typeface="arial" panose="020B0604020202020204" pitchFamily="34" charset="0"/>
              </a:rPr>
              <a:t>En</a:t>
            </a:r>
            <a:r>
              <a:rPr lang="en-US" b="0" i="0" dirty="0">
                <a:solidFill>
                  <a:srgbClr val="4D5156"/>
                </a:solidFill>
                <a:effectLst/>
                <a:latin typeface="arial" panose="020B0604020202020204" pitchFamily="34" charset="0"/>
              </a:rPr>
              <a:t> Europa se </a:t>
            </a:r>
            <a:r>
              <a:rPr lang="en-US" b="0" i="0" dirty="0" err="1">
                <a:solidFill>
                  <a:srgbClr val="4D5156"/>
                </a:solidFill>
                <a:effectLst/>
                <a:latin typeface="arial" panose="020B0604020202020204" pitchFamily="34" charset="0"/>
              </a:rPr>
              <a:t>mantienen</a:t>
            </a:r>
            <a:r>
              <a:rPr lang="en-US" b="0" i="0" dirty="0">
                <a:solidFill>
                  <a:srgbClr val="4D5156"/>
                </a:solidFill>
                <a:effectLst/>
                <a:latin typeface="arial" panose="020B0604020202020204" pitchFamily="34" charset="0"/>
              </a:rPr>
              <a:t> por </a:t>
            </a:r>
            <a:r>
              <a:rPr lang="en-US" b="0" i="0" dirty="0" err="1">
                <a:solidFill>
                  <a:srgbClr val="4D5156"/>
                </a:solidFill>
                <a:effectLst/>
                <a:latin typeface="arial" panose="020B0604020202020204" pitchFamily="34" charset="0"/>
              </a:rPr>
              <a:t>deNBI</a:t>
            </a:r>
            <a:r>
              <a:rPr lang="en-US" b="0" i="0" dirty="0">
                <a:solidFill>
                  <a:srgbClr val="4D5156"/>
                </a:solidFill>
                <a:effectLst/>
                <a:latin typeface="arial" panose="020B0604020202020204" pitchFamily="34" charset="0"/>
              </a:rPr>
              <a:t> (</a:t>
            </a:r>
            <a:r>
              <a:rPr lang="en-US" b="0" i="0" u="none" strike="noStrike" dirty="0">
                <a:solidFill>
                  <a:srgbClr val="1A0DAB"/>
                </a:solidFill>
                <a:effectLst/>
                <a:latin typeface="arial" panose="020B0604020202020204" pitchFamily="34" charset="0"/>
              </a:rPr>
              <a:t>German Network for Bioinformatics Infrastructure</a:t>
            </a:r>
            <a:r>
              <a:rPr lang="es-ES" b="0" i="0" u="none" strike="noStrike" dirty="0">
                <a:solidFill>
                  <a:srgbClr val="1A0DAB"/>
                </a:solidFill>
                <a:effectLst/>
                <a:latin typeface="arial" panose="020B0604020202020204" pitchFamily="34" charset="0"/>
              </a:rPr>
              <a:t>) y Elixir. Y en Australia es por </a:t>
            </a:r>
            <a:r>
              <a:rPr lang="es-ES" b="0" i="0" u="none" strike="noStrike" dirty="0" err="1">
                <a:solidFill>
                  <a:srgbClr val="1A0DAB"/>
                </a:solidFill>
                <a:effectLst/>
                <a:latin typeface="arial" panose="020B0604020202020204" pitchFamily="34" charset="0"/>
              </a:rPr>
              <a:t>Nectar</a:t>
            </a:r>
            <a:r>
              <a:rPr lang="es-ES" b="0" i="0" u="none" strike="noStrike" dirty="0">
                <a:solidFill>
                  <a:srgbClr val="1A0DAB"/>
                </a:solidFill>
                <a:effectLst/>
                <a:latin typeface="arial" panose="020B0604020202020204" pitchFamily="34" charset="0"/>
              </a:rPr>
              <a:t> </a:t>
            </a:r>
            <a:r>
              <a:rPr lang="es-ES" b="0" i="0" u="none" strike="noStrike" dirty="0" err="1">
                <a:solidFill>
                  <a:srgbClr val="1A0DAB"/>
                </a:solidFill>
                <a:effectLst/>
                <a:latin typeface="arial" panose="020B0604020202020204" pitchFamily="34" charset="0"/>
              </a:rPr>
              <a:t>Research</a:t>
            </a:r>
            <a:r>
              <a:rPr lang="es-ES" b="0" i="0" u="none" strike="noStrike" dirty="0">
                <a:solidFill>
                  <a:srgbClr val="1A0DAB"/>
                </a:solidFill>
                <a:effectLst/>
                <a:latin typeface="arial" panose="020B0604020202020204" pitchFamily="34" charset="0"/>
              </a:rPr>
              <a:t> </a:t>
            </a:r>
            <a:r>
              <a:rPr lang="es-ES" b="0" i="0" u="none" strike="noStrike" dirty="0" err="1">
                <a:solidFill>
                  <a:srgbClr val="1A0DAB"/>
                </a:solidFill>
                <a:effectLst/>
                <a:latin typeface="arial" panose="020B0604020202020204" pitchFamily="34" charset="0"/>
              </a:rPr>
              <a:t>cloud</a:t>
            </a:r>
            <a:r>
              <a:rPr lang="es-ES" b="0" i="0" u="none" strike="noStrike" dirty="0">
                <a:solidFill>
                  <a:srgbClr val="1A0DAB"/>
                </a:solidFill>
                <a:effectLst/>
                <a:latin typeface="arial" panose="020B0604020202020204" pitchFamily="34" charset="0"/>
              </a:rPr>
              <a:t>.</a:t>
            </a: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8</a:t>
            </a:fld>
            <a:endParaRPr lang="es-ES" dirty="0"/>
          </a:p>
        </p:txBody>
      </p:sp>
    </p:spTree>
    <p:extLst>
      <p:ext uri="{BB962C8B-B14F-4D97-AF65-F5344CB8AC3E}">
        <p14:creationId xmlns:p14="http://schemas.microsoft.com/office/powerpoint/2010/main" val="1621431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Donde podremos introducir el URL del </a:t>
            </a:r>
            <a:r>
              <a:rPr lang="es-ES" dirty="0" err="1"/>
              <a:t>workflow</a:t>
            </a:r>
            <a:r>
              <a:rPr lang="es-ES" dirty="0"/>
              <a:t> que nos hayan compartido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80</a:t>
            </a:fld>
            <a:endParaRPr lang="es-ES" dirty="0"/>
          </a:p>
        </p:txBody>
      </p:sp>
    </p:spTree>
    <p:extLst>
      <p:ext uri="{BB962C8B-B14F-4D97-AF65-F5344CB8AC3E}">
        <p14:creationId xmlns:p14="http://schemas.microsoft.com/office/powerpoint/2010/main" val="1362968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O seleccionar el </a:t>
            </a:r>
            <a:r>
              <a:rPr lang="es-ES" dirty="0" err="1"/>
              <a:t>worflow</a:t>
            </a:r>
            <a:r>
              <a:rPr lang="es-ES" dirty="0"/>
              <a:t> de un archivo del ordenador que nos hayan compartido.</a:t>
            </a:r>
          </a:p>
        </p:txBody>
      </p:sp>
      <p:sp>
        <p:nvSpPr>
          <p:cNvPr id="4" name="Marcador de número de diapositiva 3"/>
          <p:cNvSpPr>
            <a:spLocks noGrp="1"/>
          </p:cNvSpPr>
          <p:nvPr>
            <p:ph type="sldNum" sz="quarter" idx="5"/>
          </p:nvPr>
        </p:nvSpPr>
        <p:spPr/>
        <p:txBody>
          <a:bodyPr/>
          <a:lstStyle/>
          <a:p>
            <a:fld id="{89772528-C75C-4954-ABBB-D4E48F83B154}" type="slidenum">
              <a:rPr lang="es-ES" smtClean="0"/>
              <a:t>81</a:t>
            </a:fld>
            <a:endParaRPr lang="es-ES" dirty="0"/>
          </a:p>
        </p:txBody>
      </p:sp>
    </p:spTree>
    <p:extLst>
      <p:ext uri="{BB962C8B-B14F-4D97-AF65-F5344CB8AC3E}">
        <p14:creationId xmlns:p14="http://schemas.microsoft.com/office/powerpoint/2010/main" val="31346929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a:t>Y eso es todo de Galaxy, antes de ponernos manos a </a:t>
            </a:r>
            <a:r>
              <a:rPr lang="es-ES"/>
              <a:t>la obra!</a:t>
            </a:r>
            <a:endParaRPr lang="es-ES" dirty="0"/>
          </a:p>
        </p:txBody>
      </p:sp>
      <p:sp>
        <p:nvSpPr>
          <p:cNvPr id="4" name="Marcador de número de diapositiva 3"/>
          <p:cNvSpPr>
            <a:spLocks noGrp="1"/>
          </p:cNvSpPr>
          <p:nvPr>
            <p:ph type="sldNum" sz="quarter" idx="5"/>
          </p:nvPr>
        </p:nvSpPr>
        <p:spPr/>
        <p:txBody>
          <a:bodyPr/>
          <a:lstStyle/>
          <a:p>
            <a:fld id="{89772528-C75C-4954-ABBB-D4E48F83B154}" type="slidenum">
              <a:rPr lang="es-ES" smtClean="0"/>
              <a:t>82</a:t>
            </a:fld>
            <a:endParaRPr lang="es-ES" dirty="0"/>
          </a:p>
        </p:txBody>
      </p:sp>
    </p:spTree>
    <p:extLst>
      <p:ext uri="{BB962C8B-B14F-4D97-AF65-F5344CB8AC3E}">
        <p14:creationId xmlns:p14="http://schemas.microsoft.com/office/powerpoint/2010/main" val="327308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qué vamos a utilizar Galaxy en este curso y qué ventajas nos proporciona?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u="none" strike="noStrike" dirty="0">
                <a:solidFill>
                  <a:srgbClr val="1A0DAB"/>
                </a:solidFill>
                <a:effectLst/>
                <a:latin typeface="arial" panose="020B0604020202020204" pitchFamily="34" charset="0"/>
              </a:rPr>
              <a:t>En primer lugar, Galaxy es muy fácil de utilizar porque no necesita instalación, basta con abrir una ventana de un buscador como el Google-Chrome, y además no hay que aprender ningún tipo de comando de programación ni utilizar una terminal, ya que en su interfaz gráfica basta con hacer clic con el ratón, de forma que </a:t>
            </a:r>
            <a:r>
              <a:rPr lang="es-ES" sz="1200" b="0" i="0" u="none" strike="noStrike" kern="1200" dirty="0">
                <a:solidFill>
                  <a:schemeClr val="tx1"/>
                </a:solidFill>
                <a:effectLst/>
                <a:latin typeface="+mn-lt"/>
                <a:ea typeface="+mn-ea"/>
                <a:cs typeface="+mn-cs"/>
              </a:rPr>
              <a:t>l</a:t>
            </a:r>
            <a:r>
              <a:rPr lang="es-ES" sz="1200" b="0" i="0" kern="1200" dirty="0">
                <a:solidFill>
                  <a:schemeClr val="tx1"/>
                </a:solidFill>
                <a:effectLst/>
                <a:latin typeface="+mn-lt"/>
                <a:ea typeface="+mn-ea"/>
                <a:cs typeface="+mn-cs"/>
              </a:rPr>
              <a:t>os usuarios sin experiencia en programación pueden cargar / recuperar datos fácilmente, ejecutar herramientas y flujos de trabajo complejos y visualizar datos.</a:t>
            </a:r>
            <a:endParaRPr lang="es-E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u="none" strike="noStrike" dirty="0">
                <a:solidFill>
                  <a:srgbClr val="1A0DAB"/>
                </a:solidFill>
                <a:effectLst/>
                <a:latin typeface="arial" panose="020B0604020202020204" pitchFamily="34" charset="0"/>
              </a:rPr>
              <a:t>Por otro lado, Galaxy te asegura la reproducibilidad de tus resultados ya que </a:t>
            </a:r>
            <a:r>
              <a:rPr lang="es-ES" sz="1200" b="0" i="0" kern="1200" dirty="0">
                <a:solidFill>
                  <a:schemeClr val="tx1"/>
                </a:solidFill>
                <a:effectLst/>
                <a:latin typeface="+mn-lt"/>
                <a:ea typeface="+mn-ea"/>
                <a:cs typeface="+mn-cs"/>
              </a:rPr>
              <a:t>Galaxy captura información para que cualquier usuario pueda comprender y repetir un análisis computacional completo</a:t>
            </a:r>
            <a:r>
              <a:rPr lang="es-ES" b="0" i="0" u="none" strike="noStrike" dirty="0">
                <a:solidFill>
                  <a:srgbClr val="1A0DAB"/>
                </a:solidFill>
                <a:effectLst/>
                <a:latin typeface="arial" panose="020B0604020202020204" pitchFamily="34" charset="0"/>
              </a:rPr>
              <a:t>, además Galaxy tiene una serie de flujos de trabajo que son totalmente versátiles.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i="0" u="none" strike="noStrike" dirty="0">
              <a:solidFill>
                <a:srgbClr val="1A0DAB"/>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0" i="0" u="none" strike="noStrike" dirty="0">
                <a:solidFill>
                  <a:srgbClr val="1A0DAB"/>
                </a:solidFill>
                <a:effectLst/>
                <a:latin typeface="arial" panose="020B0604020202020204" pitchFamily="34" charset="0"/>
              </a:rPr>
              <a:t>Además es </a:t>
            </a:r>
            <a:r>
              <a:rPr lang="es-ES" b="0" i="0" u="none" strike="noStrike" dirty="0" err="1">
                <a:solidFill>
                  <a:srgbClr val="1A0DAB"/>
                </a:solidFill>
                <a:effectLst/>
                <a:latin typeface="arial" panose="020B0604020202020204" pitchFamily="34" charset="0"/>
              </a:rPr>
              <a:t>multi-disciplinar</a:t>
            </a:r>
            <a:r>
              <a:rPr lang="es-ES" b="0" i="0" u="none" strike="noStrike" dirty="0">
                <a:solidFill>
                  <a:srgbClr val="1A0DAB"/>
                </a:solidFill>
                <a:effectLst/>
                <a:latin typeface="arial" panose="020B0604020202020204" pitchFamily="34" charset="0"/>
              </a:rPr>
              <a:t>, ya que contiene herramientas de uso en bioinformática, en química, en ecología, en ciencias climáticas,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1A0DAB"/>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9772528-C75C-4954-ABBB-D4E48F83B154}" type="slidenum">
              <a:rPr lang="es-ES" smtClean="0"/>
              <a:t>9</a:t>
            </a:fld>
            <a:endParaRPr lang="es-ES" dirty="0"/>
          </a:p>
        </p:txBody>
      </p:sp>
    </p:spTree>
    <p:extLst>
      <p:ext uri="{BB962C8B-B14F-4D97-AF65-F5344CB8AC3E}">
        <p14:creationId xmlns:p14="http://schemas.microsoft.com/office/powerpoint/2010/main" val="19343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2999" y="4238852"/>
            <a:ext cx="6858000" cy="1655762"/>
          </a:xfrm>
        </p:spPr>
        <p:txBody>
          <a:bodyPr/>
          <a:lstStyle>
            <a:lvl1pPr marL="0" indent="0" algn="ctr">
              <a:buNone/>
              <a:defRPr sz="18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BU-ISCIII</a:t>
            </a:r>
          </a:p>
          <a:p>
            <a:r>
              <a:rPr lang="es-ES" dirty="0"/>
              <a:t>Unidad de Bioinformática - ISCII</a:t>
            </a:r>
          </a:p>
          <a:p>
            <a:r>
              <a:rPr lang="es-ES" dirty="0"/>
              <a:t>Unidades Científico técnicas</a:t>
            </a:r>
          </a:p>
        </p:txBody>
      </p:sp>
      <p:sp>
        <p:nvSpPr>
          <p:cNvPr id="4" name="Marcador de fecha 3"/>
          <p:cNvSpPr>
            <a:spLocks noGrp="1"/>
          </p:cNvSpPr>
          <p:nvPr>
            <p:ph type="dt" sz="half" idx="10"/>
          </p:nvPr>
        </p:nvSpPr>
        <p:spPr/>
        <p:txBody>
          <a:bodyPr/>
          <a:lstStyle/>
          <a:p>
            <a:r>
              <a:rPr lang="en-US" dirty="0"/>
              <a:t>19/06/2019</a:t>
            </a:r>
            <a:endParaRPr lang="es-ES" dirty="0"/>
          </a:p>
        </p:txBody>
      </p:sp>
      <p:sp>
        <p:nvSpPr>
          <p:cNvPr id="5" name="Marcador de pie de página 4"/>
          <p:cNvSpPr>
            <a:spLocks noGrp="1"/>
          </p:cNvSpPr>
          <p:nvPr>
            <p:ph type="ftr" sz="quarter" idx="11"/>
          </p:nvPr>
        </p:nvSpPr>
        <p:spPr/>
        <p:txBody>
          <a:bodyPr/>
          <a:lstStyle/>
          <a:p>
            <a:r>
              <a:rPr lang="es-ES" dirty="0"/>
              <a:t>Curso iniciación NGS</a:t>
            </a:r>
          </a:p>
        </p:txBody>
      </p:sp>
      <p:sp>
        <p:nvSpPr>
          <p:cNvPr id="6" name="Marcador de número de diapositiva 5"/>
          <p:cNvSpPr>
            <a:spLocks noGrp="1"/>
          </p:cNvSpPr>
          <p:nvPr>
            <p:ph type="sldNum" sz="quarter" idx="12"/>
          </p:nvPr>
        </p:nvSpPr>
        <p:spPr/>
        <p:txBody>
          <a:bodyPr/>
          <a:lstStyle/>
          <a:p>
            <a:fld id="{132FADFE-3B8F-471C-ABF0-DBC7717ECBBC}" type="slidenum">
              <a:rPr lang="es-ES" smtClean="0"/>
              <a:t>‹Nº›</a:t>
            </a:fld>
            <a:endParaRPr lang="es-ES" dirty="0"/>
          </a:p>
        </p:txBody>
      </p:sp>
      <p:sp>
        <p:nvSpPr>
          <p:cNvPr id="9" name="Marcador de texto 8"/>
          <p:cNvSpPr>
            <a:spLocks noGrp="1"/>
          </p:cNvSpPr>
          <p:nvPr>
            <p:ph type="body" sz="quarter" idx="13" hasCustomPrompt="1"/>
          </p:nvPr>
        </p:nvSpPr>
        <p:spPr>
          <a:xfrm>
            <a:off x="1825823" y="3591833"/>
            <a:ext cx="5492353" cy="563563"/>
          </a:xfrm>
        </p:spPr>
        <p:txBody>
          <a:bodyPr>
            <a:normAutofit/>
          </a:bodyPr>
          <a:lstStyle>
            <a:lvl1pPr marL="0" indent="0" algn="ctr">
              <a:buNone/>
              <a:defRPr sz="1800" baseline="0"/>
            </a:lvl1pPr>
          </a:lstStyle>
          <a:p>
            <a:pPr lvl="0"/>
            <a:r>
              <a:rPr lang="es-ES" dirty="0"/>
              <a:t> Nombre ponente</a:t>
            </a:r>
          </a:p>
        </p:txBody>
      </p:sp>
      <p:sp>
        <p:nvSpPr>
          <p:cNvPr id="13" name="Marcador de texto 12"/>
          <p:cNvSpPr>
            <a:spLocks noGrp="1"/>
          </p:cNvSpPr>
          <p:nvPr>
            <p:ph type="body" sz="quarter" idx="14" hasCustomPrompt="1"/>
          </p:nvPr>
        </p:nvSpPr>
        <p:spPr>
          <a:xfrm>
            <a:off x="1640682" y="1592264"/>
            <a:ext cx="5945981" cy="1584325"/>
          </a:xfrm>
        </p:spPr>
        <p:style>
          <a:lnRef idx="1">
            <a:schemeClr val="accent1"/>
          </a:lnRef>
          <a:fillRef idx="3">
            <a:schemeClr val="accent1"/>
          </a:fillRef>
          <a:effectRef idx="2">
            <a:schemeClr val="accent1"/>
          </a:effectRef>
          <a:fontRef idx="none"/>
        </p:style>
        <p:txBody>
          <a:bodyPr anchor="ctr"/>
          <a:lstStyle>
            <a:lvl1pPr marL="0" indent="0" algn="ctr">
              <a:buNone/>
              <a:defRPr>
                <a:solidFill>
                  <a:schemeClr val="bg1"/>
                </a:solidFill>
              </a:defRPr>
            </a:lvl1pPr>
          </a:lstStyle>
          <a:p>
            <a:pPr lvl="0"/>
            <a:r>
              <a:rPr lang="es-ES" dirty="0"/>
              <a:t>Título</a:t>
            </a:r>
          </a:p>
        </p:txBody>
      </p:sp>
    </p:spTree>
    <p:extLst>
      <p:ext uri="{BB962C8B-B14F-4D97-AF65-F5344CB8AC3E}">
        <p14:creationId xmlns:p14="http://schemas.microsoft.com/office/powerpoint/2010/main" val="130371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778001"/>
            <a:ext cx="7886700" cy="4443413"/>
          </a:xfrm>
        </p:spPr>
        <p:txBody>
          <a:bodyPr/>
          <a:lstStyle>
            <a:lvl1pPr>
              <a:defRPr sz="1800"/>
            </a:lvl1pPr>
            <a:lvl2pPr>
              <a:defRPr sz="1500"/>
            </a:lvl2pPr>
            <a:lvl3pPr>
              <a:defRPr sz="1350"/>
            </a:lvl3pPr>
            <a:lvl4pPr>
              <a:defRPr sz="1350"/>
            </a:lvl4pPr>
            <a:lvl5pPr>
              <a:defRPr sz="135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9" name="Marcador de fecha 8"/>
          <p:cNvSpPr>
            <a:spLocks noGrp="1"/>
          </p:cNvSpPr>
          <p:nvPr>
            <p:ph type="dt" sz="half" idx="10"/>
          </p:nvPr>
        </p:nvSpPr>
        <p:spPr/>
        <p:txBody>
          <a:bodyPr/>
          <a:lstStyle/>
          <a:p>
            <a:r>
              <a:rPr lang="en-US" dirty="0"/>
              <a:t>19/06/2019</a:t>
            </a:r>
            <a:endParaRPr lang="es-ES" dirty="0"/>
          </a:p>
        </p:txBody>
      </p:sp>
      <p:sp>
        <p:nvSpPr>
          <p:cNvPr id="10" name="Marcador de pie de página 9"/>
          <p:cNvSpPr>
            <a:spLocks noGrp="1"/>
          </p:cNvSpPr>
          <p:nvPr>
            <p:ph type="ftr" sz="quarter" idx="11"/>
          </p:nvPr>
        </p:nvSpPr>
        <p:spPr/>
        <p:txBody>
          <a:bodyPr/>
          <a:lstStyle/>
          <a:p>
            <a:r>
              <a:rPr lang="es-ES" dirty="0"/>
              <a:t>Curso iniciación NGS</a:t>
            </a:r>
          </a:p>
        </p:txBody>
      </p:sp>
      <p:sp>
        <p:nvSpPr>
          <p:cNvPr id="11" name="Marcador de número de diapositiva 10"/>
          <p:cNvSpPr>
            <a:spLocks noGrp="1"/>
          </p:cNvSpPr>
          <p:nvPr>
            <p:ph type="sldNum" sz="quarter" idx="12"/>
          </p:nvPr>
        </p:nvSpPr>
        <p:spPr/>
        <p:txBody>
          <a:bodyPr/>
          <a:lstStyle/>
          <a:p>
            <a:fld id="{132FADFE-3B8F-471C-ABF0-DBC7717ECBBC}" type="slidenum">
              <a:rPr lang="es-ES" smtClean="0"/>
              <a:t>‹Nº›</a:t>
            </a:fld>
            <a:endParaRPr lang="es-ES" dirty="0"/>
          </a:p>
        </p:txBody>
      </p:sp>
      <p:sp>
        <p:nvSpPr>
          <p:cNvPr id="13" name="Título 12"/>
          <p:cNvSpPr>
            <a:spLocks noGrp="1"/>
          </p:cNvSpPr>
          <p:nvPr>
            <p:ph type="title"/>
          </p:nvPr>
        </p:nvSpPr>
        <p:spPr>
          <a:xfrm>
            <a:off x="628650" y="700647"/>
            <a:ext cx="7886700" cy="866095"/>
          </a:xfrm>
        </p:spPr>
        <p:txBody>
          <a:bodyPr/>
          <a:lstStyle>
            <a:lvl1pPr>
              <a:defRPr sz="2100"/>
            </a:lvl1pPr>
          </a:lstStyle>
          <a:p>
            <a:r>
              <a:rPr lang="es-ES"/>
              <a:t>Haga clic para modificar el estilo de título del patrón</a:t>
            </a:r>
            <a:endParaRPr lang="es-ES" dirty="0"/>
          </a:p>
        </p:txBody>
      </p:sp>
      <p:sp>
        <p:nvSpPr>
          <p:cNvPr id="14" name="Rectangle 76"/>
          <p:cNvSpPr>
            <a:spLocks noChangeArrowheads="1"/>
          </p:cNvSpPr>
          <p:nvPr/>
        </p:nvSpPr>
        <p:spPr bwMode="auto">
          <a:xfrm>
            <a:off x="673894" y="1487481"/>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5" name="Rectangle 77"/>
          <p:cNvSpPr>
            <a:spLocks noChangeArrowheads="1"/>
          </p:cNvSpPr>
          <p:nvPr/>
        </p:nvSpPr>
        <p:spPr bwMode="auto">
          <a:xfrm>
            <a:off x="0" y="1487481"/>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1342627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28650" y="757125"/>
            <a:ext cx="7886700" cy="866095"/>
          </a:xfrm>
        </p:spPr>
        <p:txBody>
          <a:bodyPr/>
          <a:lstStyle>
            <a:lvl1pPr>
              <a:defRPr sz="2100"/>
            </a:lvl1pPr>
          </a:lstStyle>
          <a:p>
            <a:r>
              <a:rPr lang="es-ES"/>
              <a:t>Haga clic para modificar el estilo de título del patrón</a:t>
            </a:r>
            <a:endParaRPr lang="es-ES" dirty="0"/>
          </a:p>
        </p:txBody>
      </p:sp>
      <p:sp>
        <p:nvSpPr>
          <p:cNvPr id="3" name="Marcador de contenido 2"/>
          <p:cNvSpPr>
            <a:spLocks noGrp="1"/>
          </p:cNvSpPr>
          <p:nvPr>
            <p:ph sz="half" idx="1"/>
          </p:nvPr>
        </p:nvSpPr>
        <p:spPr>
          <a:xfrm>
            <a:off x="628650" y="1707091"/>
            <a:ext cx="3886200" cy="44698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4629150" y="1707091"/>
            <a:ext cx="3886200" cy="44698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fecha 4"/>
          <p:cNvSpPr>
            <a:spLocks noGrp="1"/>
          </p:cNvSpPr>
          <p:nvPr>
            <p:ph type="dt" sz="half" idx="10"/>
          </p:nvPr>
        </p:nvSpPr>
        <p:spPr/>
        <p:txBody>
          <a:bodyPr/>
          <a:lstStyle/>
          <a:p>
            <a:r>
              <a:rPr lang="en-US" dirty="0"/>
              <a:t>19/06/2019</a:t>
            </a:r>
            <a:endParaRPr lang="es-ES" dirty="0"/>
          </a:p>
        </p:txBody>
      </p:sp>
      <p:sp>
        <p:nvSpPr>
          <p:cNvPr id="6" name="Marcador de pie de página 5"/>
          <p:cNvSpPr>
            <a:spLocks noGrp="1"/>
          </p:cNvSpPr>
          <p:nvPr>
            <p:ph type="ftr" sz="quarter" idx="11"/>
          </p:nvPr>
        </p:nvSpPr>
        <p:spPr/>
        <p:txBody>
          <a:bodyPr/>
          <a:lstStyle/>
          <a:p>
            <a:r>
              <a:rPr lang="es-ES" dirty="0"/>
              <a:t>Curso iniciación NGS</a:t>
            </a:r>
          </a:p>
        </p:txBody>
      </p:sp>
      <p:sp>
        <p:nvSpPr>
          <p:cNvPr id="7" name="Marcador de número de diapositiva 6"/>
          <p:cNvSpPr>
            <a:spLocks noGrp="1"/>
          </p:cNvSpPr>
          <p:nvPr>
            <p:ph type="sldNum" sz="quarter" idx="12"/>
          </p:nvPr>
        </p:nvSpPr>
        <p:spPr/>
        <p:txBody>
          <a:bodyPr/>
          <a:lstStyle/>
          <a:p>
            <a:fld id="{132FADFE-3B8F-471C-ABF0-DBC7717ECBBC}" type="slidenum">
              <a:rPr lang="es-ES" smtClean="0"/>
              <a:t>‹Nº›</a:t>
            </a:fld>
            <a:endParaRPr lang="es-ES" dirty="0"/>
          </a:p>
        </p:txBody>
      </p:sp>
      <p:sp>
        <p:nvSpPr>
          <p:cNvPr id="10" name="Rectangle 76"/>
          <p:cNvSpPr>
            <a:spLocks noChangeArrowheads="1"/>
          </p:cNvSpPr>
          <p:nvPr/>
        </p:nvSpPr>
        <p:spPr bwMode="auto">
          <a:xfrm>
            <a:off x="673894" y="1572154"/>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1" name="Rectangle 77"/>
          <p:cNvSpPr>
            <a:spLocks noChangeArrowheads="1"/>
          </p:cNvSpPr>
          <p:nvPr/>
        </p:nvSpPr>
        <p:spPr bwMode="auto">
          <a:xfrm>
            <a:off x="0" y="1572154"/>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354921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8650" y="745332"/>
            <a:ext cx="7886700" cy="852488"/>
          </a:xfrm>
        </p:spPr>
        <p:txBody>
          <a:bodyPr/>
          <a:lstStyle>
            <a:lvl1pPr>
              <a:defRPr sz="2100"/>
            </a:lvl1pPr>
          </a:lstStyle>
          <a:p>
            <a:r>
              <a:rPr lang="es-ES"/>
              <a:t>Haga clic para modificar el estilo de título del patrón</a:t>
            </a:r>
            <a:endParaRPr lang="es-ES" dirty="0"/>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r>
              <a:rPr lang="en-US" dirty="0"/>
              <a:t>19/06/2019</a:t>
            </a:r>
            <a:endParaRPr lang="es-ES" dirty="0"/>
          </a:p>
        </p:txBody>
      </p:sp>
      <p:sp>
        <p:nvSpPr>
          <p:cNvPr id="8" name="Marcador de pie de página 7"/>
          <p:cNvSpPr>
            <a:spLocks noGrp="1"/>
          </p:cNvSpPr>
          <p:nvPr>
            <p:ph type="ftr" sz="quarter" idx="11"/>
          </p:nvPr>
        </p:nvSpPr>
        <p:spPr/>
        <p:txBody>
          <a:bodyPr/>
          <a:lstStyle/>
          <a:p>
            <a:r>
              <a:rPr lang="es-ES" dirty="0"/>
              <a:t>Curso iniciación NGS</a:t>
            </a:r>
          </a:p>
        </p:txBody>
      </p:sp>
      <p:sp>
        <p:nvSpPr>
          <p:cNvPr id="9" name="Marcador de número de diapositiva 8"/>
          <p:cNvSpPr>
            <a:spLocks noGrp="1"/>
          </p:cNvSpPr>
          <p:nvPr>
            <p:ph type="sldNum" sz="quarter" idx="12"/>
          </p:nvPr>
        </p:nvSpPr>
        <p:spPr/>
        <p:txBody>
          <a:bodyPr/>
          <a:lstStyle/>
          <a:p>
            <a:fld id="{132FADFE-3B8F-471C-ABF0-DBC7717ECBBC}" type="slidenum">
              <a:rPr lang="es-ES" smtClean="0"/>
              <a:t>‹Nº›</a:t>
            </a:fld>
            <a:endParaRPr lang="es-ES" dirty="0"/>
          </a:p>
        </p:txBody>
      </p:sp>
      <p:sp>
        <p:nvSpPr>
          <p:cNvPr id="12" name="Rectangle 76"/>
          <p:cNvSpPr>
            <a:spLocks noChangeArrowheads="1"/>
          </p:cNvSpPr>
          <p:nvPr/>
        </p:nvSpPr>
        <p:spPr bwMode="auto">
          <a:xfrm>
            <a:off x="673894" y="1546755"/>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3" name="Rectangle 77"/>
          <p:cNvSpPr>
            <a:spLocks noChangeArrowheads="1"/>
          </p:cNvSpPr>
          <p:nvPr/>
        </p:nvSpPr>
        <p:spPr bwMode="auto">
          <a:xfrm>
            <a:off x="0" y="1546755"/>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302591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697594"/>
            <a:ext cx="7886700" cy="866095"/>
          </a:xfrm>
        </p:spPr>
        <p:txBody>
          <a:bodyPr/>
          <a:lstStyle>
            <a:lvl1pPr>
              <a:defRPr sz="2100"/>
            </a:lvl1pPr>
          </a:lstStyle>
          <a:p>
            <a:r>
              <a:rPr lang="es-ES"/>
              <a:t>Haga clic para modificar el estilo de título del patrón</a:t>
            </a:r>
            <a:endParaRPr lang="es-ES" dirty="0"/>
          </a:p>
        </p:txBody>
      </p:sp>
      <p:sp>
        <p:nvSpPr>
          <p:cNvPr id="3" name="Marcador de fecha 2"/>
          <p:cNvSpPr>
            <a:spLocks noGrp="1"/>
          </p:cNvSpPr>
          <p:nvPr>
            <p:ph type="dt" sz="half" idx="10"/>
          </p:nvPr>
        </p:nvSpPr>
        <p:spPr/>
        <p:txBody>
          <a:bodyPr/>
          <a:lstStyle/>
          <a:p>
            <a:r>
              <a:rPr lang="en-US" dirty="0"/>
              <a:t>19/06/2019</a:t>
            </a:r>
            <a:endParaRPr lang="es-ES" dirty="0"/>
          </a:p>
        </p:txBody>
      </p:sp>
      <p:sp>
        <p:nvSpPr>
          <p:cNvPr id="4" name="Marcador de pie de página 3"/>
          <p:cNvSpPr>
            <a:spLocks noGrp="1"/>
          </p:cNvSpPr>
          <p:nvPr>
            <p:ph type="ftr" sz="quarter" idx="11"/>
          </p:nvPr>
        </p:nvSpPr>
        <p:spPr/>
        <p:txBody>
          <a:bodyPr/>
          <a:lstStyle/>
          <a:p>
            <a:r>
              <a:rPr lang="es-ES" dirty="0"/>
              <a:t>Curso iniciación NGS</a:t>
            </a:r>
          </a:p>
        </p:txBody>
      </p:sp>
      <p:sp>
        <p:nvSpPr>
          <p:cNvPr id="5" name="Marcador de número de diapositiva 4"/>
          <p:cNvSpPr>
            <a:spLocks noGrp="1"/>
          </p:cNvSpPr>
          <p:nvPr>
            <p:ph type="sldNum" sz="quarter" idx="12"/>
          </p:nvPr>
        </p:nvSpPr>
        <p:spPr/>
        <p:txBody>
          <a:bodyPr/>
          <a:lstStyle/>
          <a:p>
            <a:fld id="{132FADFE-3B8F-471C-ABF0-DBC7717ECBBC}" type="slidenum">
              <a:rPr lang="es-ES" smtClean="0"/>
              <a:t>‹Nº›</a:t>
            </a:fld>
            <a:endParaRPr lang="es-ES" dirty="0"/>
          </a:p>
        </p:txBody>
      </p:sp>
      <p:sp>
        <p:nvSpPr>
          <p:cNvPr id="8" name="Rectangle 76"/>
          <p:cNvSpPr>
            <a:spLocks noChangeArrowheads="1"/>
          </p:cNvSpPr>
          <p:nvPr/>
        </p:nvSpPr>
        <p:spPr bwMode="auto">
          <a:xfrm>
            <a:off x="673894" y="1504422"/>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9" name="Rectangle 77"/>
          <p:cNvSpPr>
            <a:spLocks noChangeArrowheads="1"/>
          </p:cNvSpPr>
          <p:nvPr/>
        </p:nvSpPr>
        <p:spPr bwMode="auto">
          <a:xfrm>
            <a:off x="0" y="1504422"/>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3172589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n-US" dirty="0"/>
              <a:t>19/06/2019</a:t>
            </a:r>
            <a:endParaRPr lang="es-ES" dirty="0"/>
          </a:p>
        </p:txBody>
      </p:sp>
      <p:sp>
        <p:nvSpPr>
          <p:cNvPr id="3" name="Marcador de pie de página 2"/>
          <p:cNvSpPr>
            <a:spLocks noGrp="1"/>
          </p:cNvSpPr>
          <p:nvPr>
            <p:ph type="ftr" sz="quarter" idx="11"/>
          </p:nvPr>
        </p:nvSpPr>
        <p:spPr/>
        <p:txBody>
          <a:bodyPr/>
          <a:lstStyle/>
          <a:p>
            <a:r>
              <a:rPr lang="es-ES" dirty="0"/>
              <a:t>Curso iniciación NGS</a:t>
            </a:r>
          </a:p>
        </p:txBody>
      </p:sp>
      <p:sp>
        <p:nvSpPr>
          <p:cNvPr id="4" name="Marcador de número de diapositiva 3"/>
          <p:cNvSpPr>
            <a:spLocks noGrp="1"/>
          </p:cNvSpPr>
          <p:nvPr>
            <p:ph type="sldNum" sz="quarter" idx="12"/>
          </p:nvPr>
        </p:nvSpPr>
        <p:spPr/>
        <p:txBody>
          <a:bodyPr/>
          <a:lstStyle/>
          <a:p>
            <a:fld id="{132FADFE-3B8F-471C-ABF0-DBC7717ECBBC}" type="slidenum">
              <a:rPr lang="es-ES" smtClean="0"/>
              <a:t>‹Nº›</a:t>
            </a:fld>
            <a:endParaRPr lang="es-ES" dirty="0"/>
          </a:p>
        </p:txBody>
      </p:sp>
    </p:spTree>
    <p:extLst>
      <p:ext uri="{BB962C8B-B14F-4D97-AF65-F5344CB8AC3E}">
        <p14:creationId xmlns:p14="http://schemas.microsoft.com/office/powerpoint/2010/main" val="300683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28650" y="757125"/>
            <a:ext cx="7886700" cy="866095"/>
          </a:xfrm>
        </p:spPr>
        <p:txBody>
          <a:bodyPr/>
          <a:lstStyle>
            <a:lvl1pPr>
              <a:defRPr sz="2100"/>
            </a:lvl1pPr>
          </a:lstStyle>
          <a:p>
            <a:r>
              <a:rPr lang="es-ES"/>
              <a:t>Haga clic para modificar el estilo de título del patrón</a:t>
            </a:r>
            <a:endParaRPr lang="es-ES" dirty="0"/>
          </a:p>
        </p:txBody>
      </p:sp>
      <p:sp>
        <p:nvSpPr>
          <p:cNvPr id="3" name="Marcador de texto vertical 2"/>
          <p:cNvSpPr>
            <a:spLocks noGrp="1"/>
          </p:cNvSpPr>
          <p:nvPr>
            <p:ph type="body" orient="vert" idx="1"/>
          </p:nvPr>
        </p:nvSpPr>
        <p:spPr>
          <a:xfrm>
            <a:off x="628650" y="1707091"/>
            <a:ext cx="7886700" cy="4469872"/>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r>
              <a:rPr lang="en-US" dirty="0"/>
              <a:t>19/06/2019</a:t>
            </a:r>
            <a:endParaRPr lang="es-ES" dirty="0"/>
          </a:p>
        </p:txBody>
      </p:sp>
      <p:sp>
        <p:nvSpPr>
          <p:cNvPr id="5" name="Marcador de pie de página 4"/>
          <p:cNvSpPr>
            <a:spLocks noGrp="1"/>
          </p:cNvSpPr>
          <p:nvPr>
            <p:ph type="ftr" sz="quarter" idx="11"/>
          </p:nvPr>
        </p:nvSpPr>
        <p:spPr/>
        <p:txBody>
          <a:bodyPr/>
          <a:lstStyle/>
          <a:p>
            <a:r>
              <a:rPr lang="es-ES" dirty="0"/>
              <a:t>Curso iniciación NGS</a:t>
            </a:r>
          </a:p>
        </p:txBody>
      </p:sp>
      <p:sp>
        <p:nvSpPr>
          <p:cNvPr id="6" name="Marcador de número de diapositiva 5"/>
          <p:cNvSpPr>
            <a:spLocks noGrp="1"/>
          </p:cNvSpPr>
          <p:nvPr>
            <p:ph type="sldNum" sz="quarter" idx="12"/>
          </p:nvPr>
        </p:nvSpPr>
        <p:spPr/>
        <p:txBody>
          <a:bodyPr/>
          <a:lstStyle/>
          <a:p>
            <a:fld id="{132FADFE-3B8F-471C-ABF0-DBC7717ECBBC}" type="slidenum">
              <a:rPr lang="es-ES" smtClean="0"/>
              <a:t>‹Nº›</a:t>
            </a:fld>
            <a:endParaRPr lang="es-ES" dirty="0"/>
          </a:p>
        </p:txBody>
      </p:sp>
      <p:sp>
        <p:nvSpPr>
          <p:cNvPr id="9" name="Rectangle 76"/>
          <p:cNvSpPr>
            <a:spLocks noChangeArrowheads="1"/>
          </p:cNvSpPr>
          <p:nvPr/>
        </p:nvSpPr>
        <p:spPr bwMode="auto">
          <a:xfrm>
            <a:off x="673894" y="1572155"/>
            <a:ext cx="8470106" cy="134937"/>
          </a:xfrm>
          <a:prstGeom prst="rect">
            <a:avLst/>
          </a:prstGeom>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
        <p:nvSpPr>
          <p:cNvPr id="10" name="Rectangle 77"/>
          <p:cNvSpPr>
            <a:spLocks noChangeArrowheads="1"/>
          </p:cNvSpPr>
          <p:nvPr/>
        </p:nvSpPr>
        <p:spPr bwMode="auto">
          <a:xfrm>
            <a:off x="0" y="1572155"/>
            <a:ext cx="557213" cy="134937"/>
          </a:xfrm>
          <a:prstGeom prst="rect">
            <a:avLst/>
          </a:prstGeom>
          <a:ln/>
        </p:spPr>
        <p:style>
          <a:lnRef idx="1">
            <a:schemeClr val="accent5"/>
          </a:lnRef>
          <a:fillRef idx="3">
            <a:schemeClr val="accent5"/>
          </a:fillRef>
          <a:effectRef idx="2">
            <a:schemeClr val="accent5"/>
          </a:effectRef>
          <a:fontRef idx="minor">
            <a:schemeClr val="lt1"/>
          </a:fontRef>
        </p:style>
        <p:txBody>
          <a:bodyPr wrap="none" anchor="ctr"/>
          <a:lstStyle/>
          <a:p>
            <a:pPr algn="ctr" fontAlgn="base">
              <a:spcBef>
                <a:spcPct val="0"/>
              </a:spcBef>
              <a:spcAft>
                <a:spcPct val="0"/>
              </a:spcAft>
            </a:pPr>
            <a:endParaRPr lang="es-ES" sz="1350" dirty="0">
              <a:solidFill>
                <a:srgbClr val="425EA9"/>
              </a:solidFill>
              <a:latin typeface="Arial" charset="0"/>
            </a:endParaRPr>
          </a:p>
        </p:txBody>
      </p:sp>
    </p:spTree>
    <p:extLst>
      <p:ext uri="{BB962C8B-B14F-4D97-AF65-F5344CB8AC3E}">
        <p14:creationId xmlns:p14="http://schemas.microsoft.com/office/powerpoint/2010/main" val="198728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Diapositiva de título">
    <p:bg>
      <p:bgRef idx="1003">
        <a:schemeClr val="bg1"/>
      </p:bgRef>
    </p:bg>
    <p:spTree>
      <p:nvGrpSpPr>
        <p:cNvPr id="1" name=""/>
        <p:cNvGrpSpPr/>
        <p:nvPr/>
      </p:nvGrpSpPr>
      <p:grpSpPr>
        <a:xfrm>
          <a:off x="0" y="0"/>
          <a:ext cx="0" cy="0"/>
          <a:chOff x="0" y="0"/>
          <a:chExt cx="0" cy="0"/>
        </a:xfrm>
      </p:grpSpPr>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p:txBody>
          <a:bodyPr/>
          <a:lstStyle/>
          <a:p>
            <a:r>
              <a:rPr lang="en-US" dirty="0"/>
              <a:t>19/06/2019</a:t>
            </a:r>
            <a:endParaRPr lang="es-ES" dirty="0"/>
          </a:p>
        </p:txBody>
      </p:sp>
      <p:sp>
        <p:nvSpPr>
          <p:cNvPr id="17" name="16 Marcador de pie de página"/>
          <p:cNvSpPr>
            <a:spLocks noGrp="1"/>
          </p:cNvSpPr>
          <p:nvPr>
            <p:ph type="ftr" sz="quarter" idx="11"/>
          </p:nvPr>
        </p:nvSpPr>
        <p:spPr/>
        <p:txBody>
          <a:bodyPr/>
          <a:lstStyle/>
          <a:p>
            <a:r>
              <a:rPr lang="es-ES" dirty="0"/>
              <a:t>Curso iniciación NGS</a:t>
            </a:r>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132FADFE-3B8F-471C-ABF0-DBC7717ECBBC}" type="slidenum">
              <a:rPr lang="es-ES" smtClean="0"/>
              <a:t>‹Nº›</a:t>
            </a:fld>
            <a:endParaRPr lang="es-ES" dirty="0"/>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a:t>Haga clic para modificar el estilo de título del patrón</a:t>
            </a:r>
            <a:endParaRPr kumimoji="0" lang="en-US"/>
          </a:p>
        </p:txBody>
      </p:sp>
    </p:spTree>
    <p:extLst>
      <p:ext uri="{BB962C8B-B14F-4D97-AF65-F5344CB8AC3E}">
        <p14:creationId xmlns:p14="http://schemas.microsoft.com/office/powerpoint/2010/main" val="41060617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752824"/>
            <a:ext cx="7886700" cy="866095"/>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Marcador de texto 2"/>
          <p:cNvSpPr>
            <a:spLocks noGrp="1"/>
          </p:cNvSpPr>
          <p:nvPr>
            <p:ph type="body" idx="1"/>
          </p:nvPr>
        </p:nvSpPr>
        <p:spPr>
          <a:xfrm>
            <a:off x="628650" y="1752955"/>
            <a:ext cx="7886700" cy="442400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19/06/2019</a:t>
            </a:r>
            <a:endParaRPr lang="es-ES" dirty="0"/>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s-ES" dirty="0"/>
              <a:t>Curso iniciación NGS</a:t>
            </a:r>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32FADFE-3B8F-471C-ABF0-DBC7717ECBBC}" type="slidenum">
              <a:rPr lang="es-ES" smtClean="0"/>
              <a:t>‹Nº›</a:t>
            </a:fld>
            <a:endParaRPr lang="es-ES" dirty="0"/>
          </a:p>
        </p:txBody>
      </p:sp>
      <p:pic>
        <p:nvPicPr>
          <p:cNvPr id="8" name="Imagen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57951" y="-246407"/>
            <a:ext cx="1949450" cy="1432278"/>
          </a:xfrm>
          <a:prstGeom prst="rect">
            <a:avLst/>
          </a:prstGeom>
        </p:spPr>
      </p:pic>
      <p:pic>
        <p:nvPicPr>
          <p:cNvPr id="9" name="Imagen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28650" y="157803"/>
            <a:ext cx="2400300" cy="505327"/>
          </a:xfrm>
          <a:prstGeom prst="rect">
            <a:avLst/>
          </a:prstGeom>
        </p:spPr>
      </p:pic>
    </p:spTree>
    <p:extLst>
      <p:ext uri="{BB962C8B-B14F-4D97-AF65-F5344CB8AC3E}">
        <p14:creationId xmlns:p14="http://schemas.microsoft.com/office/powerpoint/2010/main" val="2770967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p:txStyles>
    <p:title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Consolas" panose="020B0609020204030204" pitchFamily="49" charset="0"/>
          <a:ea typeface="+mn-ea"/>
          <a:cs typeface="Consolas" panose="020B0609020204030204" pitchFamily="49" charset="0"/>
        </a:defRPr>
      </a:lvl1pPr>
      <a:lvl2pPr marL="514350" indent="-171450" algn="l" defTabSz="685800" rtl="0" eaLnBrk="1" latinLnBrk="0" hangingPunct="1">
        <a:lnSpc>
          <a:spcPct val="90000"/>
        </a:lnSpc>
        <a:spcBef>
          <a:spcPts val="375"/>
        </a:spcBef>
        <a:buFont typeface="Wingdings" panose="05000000000000000000" pitchFamily="2" charset="2"/>
        <a:buChar char="§"/>
        <a:defRPr sz="1650" kern="1200">
          <a:solidFill>
            <a:schemeClr val="tx1"/>
          </a:solidFill>
          <a:latin typeface="Consolas" panose="020B0609020204030204" pitchFamily="49" charset="0"/>
          <a:ea typeface="+mn-ea"/>
          <a:cs typeface="Consolas" panose="020B0609020204030204" pitchFamily="49" charset="0"/>
        </a:defRPr>
      </a:lvl2pPr>
      <a:lvl3pPr marL="857250" indent="-171450" algn="l" defTabSz="685800" rtl="0" eaLnBrk="1" latinLnBrk="0" hangingPunct="1">
        <a:lnSpc>
          <a:spcPct val="90000"/>
        </a:lnSpc>
        <a:spcBef>
          <a:spcPts val="375"/>
        </a:spcBef>
        <a:buFont typeface="Wingdings" panose="05000000000000000000" pitchFamily="2" charset="2"/>
        <a:buChar char="§"/>
        <a:defRPr sz="1500" kern="1200">
          <a:solidFill>
            <a:schemeClr val="tx1"/>
          </a:solidFill>
          <a:latin typeface="Consolas" panose="020B0609020204030204" pitchFamily="49" charset="0"/>
          <a:ea typeface="+mn-ea"/>
          <a:cs typeface="Consolas" panose="020B0609020204030204" pitchFamily="49" charset="0"/>
        </a:defRPr>
      </a:lvl3pPr>
      <a:lvl4pPr marL="12001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Consolas" panose="020B0609020204030204" pitchFamily="49" charset="0"/>
          <a:ea typeface="+mn-ea"/>
          <a:cs typeface="Consolas" panose="020B0609020204030204" pitchFamily="49"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onsolas" panose="020B0609020204030204" pitchFamily="49" charset="0"/>
          <a:ea typeface="+mn-ea"/>
          <a:cs typeface="Consolas" panose="020B0609020204030204" pitchFamily="49"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usegalaxy.eu/join-training/virologist_isciii"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142999" y="4238852"/>
            <a:ext cx="6858000" cy="1655762"/>
          </a:xfrm>
        </p:spPr>
        <p:txBody>
          <a:bodyPr/>
          <a:lstStyle/>
          <a:p>
            <a:r>
              <a:rPr lang="es-ES" dirty="0"/>
              <a:t>Sarai Varona Fernández </a:t>
            </a:r>
          </a:p>
        </p:txBody>
      </p:sp>
      <p:sp>
        <p:nvSpPr>
          <p:cNvPr id="9" name="Marcador de texto 8"/>
          <p:cNvSpPr>
            <a:spLocks noGrp="1"/>
          </p:cNvSpPr>
          <p:nvPr>
            <p:ph type="body" sz="quarter" idx="14"/>
          </p:nvPr>
        </p:nvSpPr>
        <p:spPr/>
        <p:txBody>
          <a:bodyPr>
            <a:normAutofit/>
          </a:bodyPr>
          <a:lstStyle/>
          <a:p>
            <a:r>
              <a:rPr lang="es-ES" sz="4400" dirty="0" err="1"/>
              <a:t>Introduction</a:t>
            </a:r>
            <a:r>
              <a:rPr lang="es-ES" sz="4400" dirty="0"/>
              <a:t> to Galaxy</a:t>
            </a:r>
          </a:p>
        </p:txBody>
      </p:sp>
      <p:sp>
        <p:nvSpPr>
          <p:cNvPr id="7" name="8 CuadroTexto"/>
          <p:cNvSpPr txBox="1"/>
          <p:nvPr/>
        </p:nvSpPr>
        <p:spPr>
          <a:xfrm>
            <a:off x="2771800" y="5445224"/>
            <a:ext cx="3600400" cy="646331"/>
          </a:xfrm>
          <a:prstGeom prst="rect">
            <a:avLst/>
          </a:prstGeom>
          <a:noFill/>
        </p:spPr>
        <p:txBody>
          <a:bodyPr wrap="square" rtlCol="0">
            <a:spAutoFit/>
          </a:bodyPr>
          <a:lstStyle/>
          <a:p>
            <a:pPr algn="ctr"/>
            <a:r>
              <a:rPr lang="es-ES" dirty="0"/>
              <a:t>14-18 Noviembre 2022, 2ª Edición</a:t>
            </a:r>
          </a:p>
          <a:p>
            <a:pPr algn="ctr"/>
            <a:r>
              <a:rPr lang="es-ES" dirty="0"/>
              <a:t>Programa Formación Continua, ISCIII</a:t>
            </a:r>
          </a:p>
        </p:txBody>
      </p:sp>
      <p:sp>
        <p:nvSpPr>
          <p:cNvPr id="8" name="Rectángulo 7"/>
          <p:cNvSpPr/>
          <p:nvPr/>
        </p:nvSpPr>
        <p:spPr>
          <a:xfrm>
            <a:off x="1085280" y="4570640"/>
            <a:ext cx="7056784" cy="646331"/>
          </a:xfrm>
          <a:prstGeom prst="rect">
            <a:avLst/>
          </a:prstGeom>
        </p:spPr>
        <p:txBody>
          <a:bodyPr wrap="square">
            <a:spAutoFit/>
          </a:bodyPr>
          <a:lstStyle/>
          <a:p>
            <a:pPr algn="ctr"/>
            <a:r>
              <a:rPr lang="es-ES" dirty="0"/>
              <a:t>Unidad de Bioinformática  </a:t>
            </a:r>
          </a:p>
          <a:p>
            <a:pPr algn="ctr"/>
            <a:r>
              <a:rPr lang="es-ES" dirty="0"/>
              <a:t>Unidades Centrales Científico Técnicas – SGAFI-ISCIII</a:t>
            </a:r>
          </a:p>
        </p:txBody>
      </p:sp>
      <p:sp>
        <p:nvSpPr>
          <p:cNvPr id="10" name="Marcador de fecha 9"/>
          <p:cNvSpPr>
            <a:spLocks noGrp="1"/>
          </p:cNvSpPr>
          <p:nvPr>
            <p:ph type="dt" sz="half" idx="10"/>
          </p:nvPr>
        </p:nvSpPr>
        <p:spPr/>
        <p:txBody>
          <a:bodyPr/>
          <a:lstStyle/>
          <a:p>
            <a:r>
              <a:rPr lang="en-US" dirty="0"/>
              <a:t>14/11/2022</a:t>
            </a:r>
            <a:endParaRPr lang="es-ES" dirty="0"/>
          </a:p>
        </p:txBody>
      </p:sp>
      <p:sp>
        <p:nvSpPr>
          <p:cNvPr id="11" name="Marcador de pie de página 10"/>
          <p:cNvSpPr>
            <a:spLocks noGrp="1"/>
          </p:cNvSpPr>
          <p:nvPr>
            <p:ph type="ftr" sz="quarter" idx="11"/>
          </p:nvPr>
        </p:nvSpPr>
        <p:spPr/>
        <p:txBody>
          <a:bodyPr/>
          <a:lstStyle/>
          <a:p>
            <a:r>
              <a:rPr lang="es-ES" dirty="0"/>
              <a:t>Análisis de Genomas Virales a través de la plataforma Galaxy</a:t>
            </a:r>
          </a:p>
        </p:txBody>
      </p:sp>
      <p:sp>
        <p:nvSpPr>
          <p:cNvPr id="12" name="Marcador de número de diapositiva 11"/>
          <p:cNvSpPr>
            <a:spLocks noGrp="1"/>
          </p:cNvSpPr>
          <p:nvPr>
            <p:ph type="sldNum" sz="quarter" idx="12"/>
          </p:nvPr>
        </p:nvSpPr>
        <p:spPr/>
        <p:txBody>
          <a:bodyPr/>
          <a:lstStyle/>
          <a:p>
            <a:fld id="{132FADFE-3B8F-471C-ABF0-DBC7717ECBBC}" type="slidenum">
              <a:rPr lang="es-ES" smtClean="0"/>
              <a:t>1</a:t>
            </a:fld>
            <a:endParaRPr lang="es-ES" dirty="0"/>
          </a:p>
        </p:txBody>
      </p:sp>
    </p:spTree>
    <p:extLst>
      <p:ext uri="{BB962C8B-B14F-4D97-AF65-F5344CB8AC3E}">
        <p14:creationId xmlns:p14="http://schemas.microsoft.com/office/powerpoint/2010/main" val="329689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10</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318" y="1566743"/>
            <a:ext cx="8322146" cy="4814586"/>
          </a:xfrm>
          <a:prstGeom prst="rect">
            <a:avLst/>
          </a:prstGeom>
        </p:spPr>
      </p:pic>
      <p:sp>
        <p:nvSpPr>
          <p:cNvPr id="14" name="Rectángulo 13">
            <a:extLst>
              <a:ext uri="{FF2B5EF4-FFF2-40B4-BE49-F238E27FC236}">
                <a16:creationId xmlns:a16="http://schemas.microsoft.com/office/drawing/2014/main" id="{99494C5B-9148-8F4B-A35B-BEBE085B3118}"/>
              </a:ext>
            </a:extLst>
          </p:cNvPr>
          <p:cNvSpPr/>
          <p:nvPr/>
        </p:nvSpPr>
        <p:spPr>
          <a:xfrm>
            <a:off x="426319" y="1700808"/>
            <a:ext cx="3209578" cy="38164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5B7DA0BD-0F37-F74C-B424-AFD60536988B}"/>
              </a:ext>
            </a:extLst>
          </p:cNvPr>
          <p:cNvSpPr/>
          <p:nvPr/>
        </p:nvSpPr>
        <p:spPr>
          <a:xfrm>
            <a:off x="6240727" y="5528265"/>
            <a:ext cx="2579745" cy="276999"/>
          </a:xfrm>
          <a:prstGeom prst="rect">
            <a:avLst/>
          </a:prstGeom>
        </p:spPr>
        <p:txBody>
          <a:bodyPr wrap="none">
            <a:spAutoFit/>
          </a:bodyPr>
          <a:lstStyle/>
          <a:p>
            <a:r>
              <a:rPr lang="es-ES" sz="1200" dirty="0" err="1"/>
              <a:t>Source</a:t>
            </a:r>
            <a:r>
              <a:rPr lang="es-ES" sz="1200" dirty="0"/>
              <a:t>: https://</a:t>
            </a:r>
            <a:r>
              <a:rPr lang="es-ES" sz="1200" dirty="0" err="1"/>
              <a:t>galaxyproject.org</a:t>
            </a:r>
            <a:r>
              <a:rPr lang="es-ES" sz="1200" dirty="0"/>
              <a:t>/use/</a:t>
            </a:r>
          </a:p>
        </p:txBody>
      </p:sp>
      <p:sp>
        <p:nvSpPr>
          <p:cNvPr id="11" name="Marcador de pie de página 10">
            <a:extLst>
              <a:ext uri="{FF2B5EF4-FFF2-40B4-BE49-F238E27FC236}">
                <a16:creationId xmlns:a16="http://schemas.microsoft.com/office/drawing/2014/main" id="{C31E501B-217A-9041-9A2B-8CBCA50023E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28CFC5FA-CFD0-EA4F-B7CF-3FDEAB8BABFF}"/>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33298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11</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Marcador de pie de página 10">
            <a:extLst>
              <a:ext uri="{FF2B5EF4-FFF2-40B4-BE49-F238E27FC236}">
                <a16:creationId xmlns:a16="http://schemas.microsoft.com/office/drawing/2014/main" id="{2B07E850-557A-4B43-A192-6BB1AB0153F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C6511B3D-5A74-D847-A19E-B2F5F21BE5FE}"/>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79159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12</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Rectángulo 7">
            <a:extLst>
              <a:ext uri="{FF2B5EF4-FFF2-40B4-BE49-F238E27FC236}">
                <a16:creationId xmlns:a16="http://schemas.microsoft.com/office/drawing/2014/main" id="{05C05A91-F0B1-2C4C-8B54-37FFC5CBB1F7}"/>
              </a:ext>
            </a:extLst>
          </p:cNvPr>
          <p:cNvSpPr/>
          <p:nvPr/>
        </p:nvSpPr>
        <p:spPr>
          <a:xfrm>
            <a:off x="2483767" y="3140968"/>
            <a:ext cx="3756959" cy="64807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337D6DEE-2E44-D64A-BA7A-EB2DC16C548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54C6BE27-9CC3-E14B-A4FE-0FEB1174A27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02814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13</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Rectángulo 7">
            <a:extLst>
              <a:ext uri="{FF2B5EF4-FFF2-40B4-BE49-F238E27FC236}">
                <a16:creationId xmlns:a16="http://schemas.microsoft.com/office/drawing/2014/main" id="{05C05A91-F0B1-2C4C-8B54-37FFC5CBB1F7}"/>
              </a:ext>
            </a:extLst>
          </p:cNvPr>
          <p:cNvSpPr/>
          <p:nvPr/>
        </p:nvSpPr>
        <p:spPr>
          <a:xfrm>
            <a:off x="2483767" y="3789040"/>
            <a:ext cx="3756959" cy="64807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242E554-2351-CB41-9269-829B04EC939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8F7FEF2B-B2EF-0A4F-97D6-46281D818622}"/>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719293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14</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Rectángulo 7">
            <a:extLst>
              <a:ext uri="{FF2B5EF4-FFF2-40B4-BE49-F238E27FC236}">
                <a16:creationId xmlns:a16="http://schemas.microsoft.com/office/drawing/2014/main" id="{05C05A91-F0B1-2C4C-8B54-37FFC5CBB1F7}"/>
              </a:ext>
            </a:extLst>
          </p:cNvPr>
          <p:cNvSpPr/>
          <p:nvPr/>
        </p:nvSpPr>
        <p:spPr>
          <a:xfrm>
            <a:off x="2483767" y="3789040"/>
            <a:ext cx="3756959" cy="64807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a:extLst>
              <a:ext uri="{FF2B5EF4-FFF2-40B4-BE49-F238E27FC236}">
                <a16:creationId xmlns:a16="http://schemas.microsoft.com/office/drawing/2014/main" id="{FF0BF656-FB12-3B4A-899A-C5EB297408A2}"/>
              </a:ext>
            </a:extLst>
          </p:cNvPr>
          <p:cNvPicPr>
            <a:picLocks noChangeAspect="1"/>
          </p:cNvPicPr>
          <p:nvPr/>
        </p:nvPicPr>
        <p:blipFill rotWithShape="1">
          <a:blip r:embed="rId4"/>
          <a:srcRect l="66499" t="10026" r="2628" b="48815"/>
          <a:stretch/>
        </p:blipFill>
        <p:spPr>
          <a:xfrm>
            <a:off x="6372888" y="3680028"/>
            <a:ext cx="2448272" cy="866095"/>
          </a:xfrm>
          <a:prstGeom prst="rect">
            <a:avLst/>
          </a:prstGeom>
        </p:spPr>
      </p:pic>
      <p:sp>
        <p:nvSpPr>
          <p:cNvPr id="11" name="Marcador de pie de página 10">
            <a:extLst>
              <a:ext uri="{FF2B5EF4-FFF2-40B4-BE49-F238E27FC236}">
                <a16:creationId xmlns:a16="http://schemas.microsoft.com/office/drawing/2014/main" id="{D5D828D6-741C-604C-B317-D391999D7F1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5E8538D9-14B9-E845-9BB5-416DDF202940}"/>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895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15</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Rectángulo 7">
            <a:extLst>
              <a:ext uri="{FF2B5EF4-FFF2-40B4-BE49-F238E27FC236}">
                <a16:creationId xmlns:a16="http://schemas.microsoft.com/office/drawing/2014/main" id="{05C05A91-F0B1-2C4C-8B54-37FFC5CBB1F7}"/>
              </a:ext>
            </a:extLst>
          </p:cNvPr>
          <p:cNvSpPr/>
          <p:nvPr/>
        </p:nvSpPr>
        <p:spPr>
          <a:xfrm>
            <a:off x="2483767" y="5013176"/>
            <a:ext cx="3756959" cy="64807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7817B358-AE60-A342-A342-E8C1DD0DDB7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2364D587-A7E3-574B-A68A-C88FD0B20E3A}"/>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72094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16</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2349406" y="1562423"/>
            <a:ext cx="3891321" cy="4789608"/>
          </a:xfrm>
          <a:prstGeom prst="rect">
            <a:avLst/>
          </a:prstGeom>
        </p:spPr>
      </p:pic>
      <p:sp>
        <p:nvSpPr>
          <p:cNvPr id="2" name="Rectángulo 1">
            <a:extLst>
              <a:ext uri="{FF2B5EF4-FFF2-40B4-BE49-F238E27FC236}">
                <a16:creationId xmlns:a16="http://schemas.microsoft.com/office/drawing/2014/main" id="{79BB0A0E-31EC-F644-927B-C10A51CC18C1}"/>
              </a:ext>
            </a:extLst>
          </p:cNvPr>
          <p:cNvSpPr/>
          <p:nvPr/>
        </p:nvSpPr>
        <p:spPr>
          <a:xfrm>
            <a:off x="165090" y="2243852"/>
            <a:ext cx="2184316" cy="369332"/>
          </a:xfrm>
          <a:prstGeom prst="rect">
            <a:avLst/>
          </a:prstGeom>
        </p:spPr>
        <p:txBody>
          <a:bodyPr wrap="none">
            <a:spAutoFit/>
          </a:bodyPr>
          <a:lstStyle/>
          <a:p>
            <a:r>
              <a:rPr lang="es-ES" dirty="0"/>
              <a:t>https://</a:t>
            </a:r>
            <a:r>
              <a:rPr lang="es-ES" dirty="0" err="1"/>
              <a:t>usegalaxy.eu</a:t>
            </a:r>
            <a:r>
              <a:rPr lang="es-ES" dirty="0"/>
              <a:t>/</a:t>
            </a:r>
          </a:p>
        </p:txBody>
      </p:sp>
      <p:sp>
        <p:nvSpPr>
          <p:cNvPr id="8" name="Rectángulo 7">
            <a:extLst>
              <a:ext uri="{FF2B5EF4-FFF2-40B4-BE49-F238E27FC236}">
                <a16:creationId xmlns:a16="http://schemas.microsoft.com/office/drawing/2014/main" id="{05C05A91-F0B1-2C4C-8B54-37FFC5CBB1F7}"/>
              </a:ext>
            </a:extLst>
          </p:cNvPr>
          <p:cNvSpPr/>
          <p:nvPr/>
        </p:nvSpPr>
        <p:spPr>
          <a:xfrm>
            <a:off x="2483767" y="5589240"/>
            <a:ext cx="3756959" cy="64807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4A5D802B-5D54-B845-AC6C-CB30DF03BCFB}"/>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AA50C091-5A12-C74D-8068-A6D8CEDA758B}"/>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863053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17</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9" name="Imagen 8" descr="Tabla&#10;&#10;Descripción generada automáticamente">
            <a:extLst>
              <a:ext uri="{FF2B5EF4-FFF2-40B4-BE49-F238E27FC236}">
                <a16:creationId xmlns:a16="http://schemas.microsoft.com/office/drawing/2014/main" id="{2C2E7FD3-2A25-F042-A1AF-7C38BD477C5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318" y="1566743"/>
            <a:ext cx="8322146" cy="4814586"/>
          </a:xfrm>
          <a:prstGeom prst="rect">
            <a:avLst/>
          </a:prstGeom>
        </p:spPr>
      </p:pic>
      <p:sp>
        <p:nvSpPr>
          <p:cNvPr id="14" name="Rectángulo 13">
            <a:extLst>
              <a:ext uri="{FF2B5EF4-FFF2-40B4-BE49-F238E27FC236}">
                <a16:creationId xmlns:a16="http://schemas.microsoft.com/office/drawing/2014/main" id="{99494C5B-9148-8F4B-A35B-BEBE085B3118}"/>
              </a:ext>
            </a:extLst>
          </p:cNvPr>
          <p:cNvSpPr/>
          <p:nvPr/>
        </p:nvSpPr>
        <p:spPr>
          <a:xfrm>
            <a:off x="4571999" y="1593899"/>
            <a:ext cx="504057" cy="38164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5B7DA0BD-0F37-F74C-B424-AFD60536988B}"/>
              </a:ext>
            </a:extLst>
          </p:cNvPr>
          <p:cNvSpPr/>
          <p:nvPr/>
        </p:nvSpPr>
        <p:spPr>
          <a:xfrm>
            <a:off x="6240727" y="5528265"/>
            <a:ext cx="2579745" cy="276999"/>
          </a:xfrm>
          <a:prstGeom prst="rect">
            <a:avLst/>
          </a:prstGeom>
        </p:spPr>
        <p:txBody>
          <a:bodyPr wrap="none">
            <a:spAutoFit/>
          </a:bodyPr>
          <a:lstStyle/>
          <a:p>
            <a:r>
              <a:rPr lang="es-ES" sz="1200" dirty="0" err="1"/>
              <a:t>Source</a:t>
            </a:r>
            <a:r>
              <a:rPr lang="es-ES" sz="1200" dirty="0"/>
              <a:t>: https://</a:t>
            </a:r>
            <a:r>
              <a:rPr lang="es-ES" sz="1200" dirty="0" err="1"/>
              <a:t>galaxyproject.org</a:t>
            </a:r>
            <a:r>
              <a:rPr lang="es-ES" sz="1200" dirty="0"/>
              <a:t>/use/</a:t>
            </a:r>
          </a:p>
        </p:txBody>
      </p:sp>
      <p:sp>
        <p:nvSpPr>
          <p:cNvPr id="11" name="Marcador de pie de página 10">
            <a:extLst>
              <a:ext uri="{FF2B5EF4-FFF2-40B4-BE49-F238E27FC236}">
                <a16:creationId xmlns:a16="http://schemas.microsoft.com/office/drawing/2014/main" id="{C31E501B-217A-9041-9A2B-8CBCA50023E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28CFC5FA-CFD0-EA4F-B7CF-3FDEAB8BABFF}"/>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17737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0ED07A2-35E4-E322-26BC-A75379B96828}"/>
              </a:ext>
            </a:extLst>
          </p:cNvPr>
          <p:cNvSpPr>
            <a:spLocks noGrp="1"/>
          </p:cNvSpPr>
          <p:nvPr>
            <p:ph type="sldNum" sz="quarter" idx="12"/>
          </p:nvPr>
        </p:nvSpPr>
        <p:spPr/>
        <p:txBody>
          <a:bodyPr/>
          <a:lstStyle/>
          <a:p>
            <a:fld id="{132FADFE-3B8F-471C-ABF0-DBC7717ECBBC}" type="slidenum">
              <a:rPr lang="es-ES" smtClean="0"/>
              <a:t>18</a:t>
            </a:fld>
            <a:endParaRPr lang="es-ES" dirty="0"/>
          </a:p>
        </p:txBody>
      </p:sp>
      <p:sp>
        <p:nvSpPr>
          <p:cNvPr id="7" name="Marcador de pie de página 10">
            <a:extLst>
              <a:ext uri="{FF2B5EF4-FFF2-40B4-BE49-F238E27FC236}">
                <a16:creationId xmlns:a16="http://schemas.microsoft.com/office/drawing/2014/main" id="{67FF3036-AF45-0F1A-CAE0-20B41F3C4A6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8" name="Marcador de fecha 9">
            <a:extLst>
              <a:ext uri="{FF2B5EF4-FFF2-40B4-BE49-F238E27FC236}">
                <a16:creationId xmlns:a16="http://schemas.microsoft.com/office/drawing/2014/main" id="{5782CD49-6D8F-BE97-CCFA-8E62CD49D3D1}"/>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0" name="1 Título">
            <a:extLst>
              <a:ext uri="{FF2B5EF4-FFF2-40B4-BE49-F238E27FC236}">
                <a16:creationId xmlns:a16="http://schemas.microsoft.com/office/drawing/2014/main" id="{3F67B7EF-CB4C-9D9F-724E-50BDFF2B2157}"/>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3. </a:t>
            </a:r>
            <a:r>
              <a:rPr lang="es-ES" dirty="0" err="1"/>
              <a:t>Why</a:t>
            </a:r>
            <a:r>
              <a:rPr lang="es-ES" dirty="0"/>
              <a:t> NOT Galaxy?</a:t>
            </a:r>
          </a:p>
        </p:txBody>
      </p:sp>
      <p:pic>
        <p:nvPicPr>
          <p:cNvPr id="11" name="Imagen 10" descr="Tabla&#10;&#10;Descripción generada automáticamente">
            <a:extLst>
              <a:ext uri="{FF2B5EF4-FFF2-40B4-BE49-F238E27FC236}">
                <a16:creationId xmlns:a16="http://schemas.microsoft.com/office/drawing/2014/main" id="{16FA9693-0BD9-7062-FC91-6B918A8AF790}"/>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47220" r="43262" b="17948"/>
          <a:stretch/>
        </p:blipFill>
        <p:spPr>
          <a:xfrm>
            <a:off x="4190941" y="1565387"/>
            <a:ext cx="960012" cy="4788000"/>
          </a:xfrm>
          <a:prstGeom prst="rect">
            <a:avLst/>
          </a:prstGeom>
        </p:spPr>
      </p:pic>
      <p:pic>
        <p:nvPicPr>
          <p:cNvPr id="12" name="Imagen 11" descr="Tabla&#10;&#10;Descripción generada automáticamente">
            <a:extLst>
              <a:ext uri="{FF2B5EF4-FFF2-40B4-BE49-F238E27FC236}">
                <a16:creationId xmlns:a16="http://schemas.microsoft.com/office/drawing/2014/main" id="{44A2BF0F-A3F4-76F6-5FFC-6680C6F8821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61433" b="17948"/>
          <a:stretch/>
        </p:blipFill>
        <p:spPr>
          <a:xfrm>
            <a:off x="539552" y="1562423"/>
            <a:ext cx="3891321" cy="4789608"/>
          </a:xfrm>
          <a:prstGeom prst="rect">
            <a:avLst/>
          </a:prstGeom>
        </p:spPr>
      </p:pic>
      <p:sp>
        <p:nvSpPr>
          <p:cNvPr id="13" name="Rectángulo 12">
            <a:extLst>
              <a:ext uri="{FF2B5EF4-FFF2-40B4-BE49-F238E27FC236}">
                <a16:creationId xmlns:a16="http://schemas.microsoft.com/office/drawing/2014/main" id="{F9BAA7A0-5A40-5301-6026-799024BF4288}"/>
              </a:ext>
            </a:extLst>
          </p:cNvPr>
          <p:cNvSpPr/>
          <p:nvPr/>
        </p:nvSpPr>
        <p:spPr>
          <a:xfrm>
            <a:off x="4430874" y="1601427"/>
            <a:ext cx="822970" cy="475060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CuadroTexto 14">
            <a:extLst>
              <a:ext uri="{FF2B5EF4-FFF2-40B4-BE49-F238E27FC236}">
                <a16:creationId xmlns:a16="http://schemas.microsoft.com/office/drawing/2014/main" id="{046DB677-85CE-644F-B5B9-0CAA2B3DB3A8}"/>
              </a:ext>
            </a:extLst>
          </p:cNvPr>
          <p:cNvSpPr txBox="1"/>
          <p:nvPr/>
        </p:nvSpPr>
        <p:spPr>
          <a:xfrm>
            <a:off x="5364088" y="2986106"/>
            <a:ext cx="3151262" cy="646331"/>
          </a:xfrm>
          <a:prstGeom prst="rect">
            <a:avLst/>
          </a:prstGeom>
          <a:noFill/>
        </p:spPr>
        <p:txBody>
          <a:bodyPr wrap="square">
            <a:spAutoFit/>
          </a:bodyPr>
          <a:lstStyle/>
          <a:p>
            <a:r>
              <a:rPr lang="es-ES" b="0" i="0" dirty="0">
                <a:effectLst/>
                <a:latin typeface="verdana" panose="020B0604030504040204" pitchFamily="34" charset="0"/>
                <a:hlinkClick r:id="rId5"/>
              </a:rPr>
              <a:t>https://usegalaxy.eu/join-training/virologist_isciii</a:t>
            </a:r>
            <a:endParaRPr lang="es-ES" dirty="0"/>
          </a:p>
        </p:txBody>
      </p:sp>
    </p:spTree>
    <p:extLst>
      <p:ext uri="{BB962C8B-B14F-4D97-AF65-F5344CB8AC3E}">
        <p14:creationId xmlns:p14="http://schemas.microsoft.com/office/powerpoint/2010/main" val="195241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19</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3" name="CuadroTexto 12">
            <a:extLst>
              <a:ext uri="{FF2B5EF4-FFF2-40B4-BE49-F238E27FC236}">
                <a16:creationId xmlns:a16="http://schemas.microsoft.com/office/drawing/2014/main" id="{92B75676-32B8-4E0F-9913-79B4E668868E}"/>
              </a:ext>
            </a:extLst>
          </p:cNvPr>
          <p:cNvSpPr txBox="1"/>
          <p:nvPr/>
        </p:nvSpPr>
        <p:spPr>
          <a:xfrm>
            <a:off x="251520" y="1628800"/>
            <a:ext cx="2880320" cy="461665"/>
          </a:xfrm>
          <a:prstGeom prst="rect">
            <a:avLst/>
          </a:prstGeom>
          <a:noFill/>
        </p:spPr>
        <p:txBody>
          <a:bodyPr wrap="square">
            <a:spAutoFit/>
          </a:bodyPr>
          <a:lstStyle/>
          <a:p>
            <a:r>
              <a:rPr lang="es-ES" sz="2400" dirty="0"/>
              <a:t>https://usegalaxy.eu/</a:t>
            </a:r>
          </a:p>
        </p:txBody>
      </p:sp>
      <p:pic>
        <p:nvPicPr>
          <p:cNvPr id="6" name="Imagen 5">
            <a:extLst>
              <a:ext uri="{FF2B5EF4-FFF2-40B4-BE49-F238E27FC236}">
                <a16:creationId xmlns:a16="http://schemas.microsoft.com/office/drawing/2014/main" id="{E5A7D2B9-ABB6-4027-A578-01427F79382D}"/>
              </a:ext>
            </a:extLst>
          </p:cNvPr>
          <p:cNvPicPr>
            <a:picLocks noChangeAspect="1"/>
          </p:cNvPicPr>
          <p:nvPr/>
        </p:nvPicPr>
        <p:blipFill>
          <a:blip r:embed="rId3"/>
          <a:stretch>
            <a:fillRect/>
          </a:stretch>
        </p:blipFill>
        <p:spPr>
          <a:xfrm>
            <a:off x="-17264" y="2060848"/>
            <a:ext cx="9144000" cy="4181475"/>
          </a:xfrm>
          <a:prstGeom prst="rect">
            <a:avLst/>
          </a:prstGeom>
        </p:spPr>
      </p:pic>
      <p:sp>
        <p:nvSpPr>
          <p:cNvPr id="10" name="Marcador de pie de página 10">
            <a:extLst>
              <a:ext uri="{FF2B5EF4-FFF2-40B4-BE49-F238E27FC236}">
                <a16:creationId xmlns:a16="http://schemas.microsoft.com/office/drawing/2014/main" id="{083DC56C-4890-914E-9DC4-E2DC0AC41BB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FB09A7AF-C449-F14B-A3BB-48908F7DF01C}"/>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64075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132FADFE-3B8F-471C-ABF0-DBC7717ECBBC}" type="slidenum">
              <a:rPr lang="es-ES" smtClean="0"/>
              <a:t>2</a:t>
            </a:fld>
            <a:endParaRPr lang="es-ES" dirty="0"/>
          </a:p>
        </p:txBody>
      </p:sp>
      <p:sp>
        <p:nvSpPr>
          <p:cNvPr id="12" name="Marcador de fecha 9">
            <a:extLst>
              <a:ext uri="{FF2B5EF4-FFF2-40B4-BE49-F238E27FC236}">
                <a16:creationId xmlns:a16="http://schemas.microsoft.com/office/drawing/2014/main" id="{C6222901-2A91-40A9-AFC2-34D7BD28A14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4" name="1 Título">
            <a:extLst>
              <a:ext uri="{FF2B5EF4-FFF2-40B4-BE49-F238E27FC236}">
                <a16:creationId xmlns:a16="http://schemas.microsoft.com/office/drawing/2014/main" id="{34DC451F-6B21-4F59-A737-EB0B30D338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err="1"/>
              <a:t>Outline</a:t>
            </a:r>
            <a:endParaRPr lang="es-ES" dirty="0"/>
          </a:p>
        </p:txBody>
      </p:sp>
      <p:sp>
        <p:nvSpPr>
          <p:cNvPr id="24" name="Marcador de contenido 23">
            <a:extLst>
              <a:ext uri="{FF2B5EF4-FFF2-40B4-BE49-F238E27FC236}">
                <a16:creationId xmlns:a16="http://schemas.microsoft.com/office/drawing/2014/main" id="{349F3D90-81E7-49EB-8A32-6FBA23BB0C48}"/>
              </a:ext>
            </a:extLst>
          </p:cNvPr>
          <p:cNvSpPr>
            <a:spLocks noGrp="1"/>
          </p:cNvSpPr>
          <p:nvPr>
            <p:ph idx="1"/>
          </p:nvPr>
        </p:nvSpPr>
        <p:spPr/>
        <p:txBody>
          <a:bodyPr/>
          <a:lstStyle/>
          <a:p>
            <a:pPr marL="342900" indent="-342900">
              <a:buFont typeface="+mj-lt"/>
              <a:buAutoNum type="arabicPeriod"/>
            </a:pPr>
            <a:r>
              <a:rPr lang="es-ES" dirty="0" err="1"/>
              <a:t>What</a:t>
            </a:r>
            <a:r>
              <a:rPr lang="es-ES" dirty="0"/>
              <a:t> </a:t>
            </a:r>
            <a:r>
              <a:rPr lang="es-ES" dirty="0" err="1"/>
              <a:t>is</a:t>
            </a:r>
            <a:r>
              <a:rPr lang="es-ES" dirty="0"/>
              <a:t> Galaxy?</a:t>
            </a:r>
          </a:p>
          <a:p>
            <a:pPr marL="342900" indent="-342900">
              <a:buFont typeface="+mj-lt"/>
              <a:buAutoNum type="arabicPeriod"/>
            </a:pPr>
            <a:r>
              <a:rPr lang="es-ES" dirty="0" err="1"/>
              <a:t>Why</a:t>
            </a:r>
            <a:r>
              <a:rPr lang="es-ES" dirty="0"/>
              <a:t> Galaxy?</a:t>
            </a:r>
          </a:p>
          <a:p>
            <a:pPr marL="342900" indent="-342900">
              <a:buFont typeface="+mj-lt"/>
              <a:buAutoNum type="arabicPeriod"/>
            </a:pPr>
            <a:r>
              <a:rPr lang="es-ES" dirty="0" err="1"/>
              <a:t>Why</a:t>
            </a:r>
            <a:r>
              <a:rPr lang="es-ES" dirty="0"/>
              <a:t> NOT Galaxy?</a:t>
            </a:r>
          </a:p>
          <a:p>
            <a:pPr marL="342900" indent="-342900">
              <a:buFont typeface="+mj-lt"/>
              <a:buAutoNum type="arabicPeriod"/>
            </a:pPr>
            <a:r>
              <a:rPr lang="es-ES" dirty="0" err="1"/>
              <a:t>How</a:t>
            </a:r>
            <a:r>
              <a:rPr lang="es-ES" dirty="0"/>
              <a:t> to use Galaxy?</a:t>
            </a:r>
          </a:p>
        </p:txBody>
      </p:sp>
      <p:sp>
        <p:nvSpPr>
          <p:cNvPr id="7" name="Marcador de pie de página 10">
            <a:extLst>
              <a:ext uri="{FF2B5EF4-FFF2-40B4-BE49-F238E27FC236}">
                <a16:creationId xmlns:a16="http://schemas.microsoft.com/office/drawing/2014/main" id="{C8F4BE4C-6956-BE48-A1B5-6D289F2E81A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4260640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20</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3" name="CuadroTexto 12">
            <a:extLst>
              <a:ext uri="{FF2B5EF4-FFF2-40B4-BE49-F238E27FC236}">
                <a16:creationId xmlns:a16="http://schemas.microsoft.com/office/drawing/2014/main" id="{92B75676-32B8-4E0F-9913-79B4E668868E}"/>
              </a:ext>
            </a:extLst>
          </p:cNvPr>
          <p:cNvSpPr txBox="1"/>
          <p:nvPr/>
        </p:nvSpPr>
        <p:spPr>
          <a:xfrm>
            <a:off x="251520" y="1628800"/>
            <a:ext cx="2880320" cy="461665"/>
          </a:xfrm>
          <a:prstGeom prst="rect">
            <a:avLst/>
          </a:prstGeom>
          <a:noFill/>
        </p:spPr>
        <p:txBody>
          <a:bodyPr wrap="square">
            <a:spAutoFit/>
          </a:bodyPr>
          <a:lstStyle/>
          <a:p>
            <a:r>
              <a:rPr lang="es-ES" sz="2400" dirty="0"/>
              <a:t>https://usegalaxy.eu/</a:t>
            </a:r>
          </a:p>
        </p:txBody>
      </p:sp>
      <p:pic>
        <p:nvPicPr>
          <p:cNvPr id="6" name="Imagen 5">
            <a:extLst>
              <a:ext uri="{FF2B5EF4-FFF2-40B4-BE49-F238E27FC236}">
                <a16:creationId xmlns:a16="http://schemas.microsoft.com/office/drawing/2014/main" id="{E5A7D2B9-ABB6-4027-A578-01427F79382D}"/>
              </a:ext>
            </a:extLst>
          </p:cNvPr>
          <p:cNvPicPr>
            <a:picLocks noChangeAspect="1"/>
          </p:cNvPicPr>
          <p:nvPr/>
        </p:nvPicPr>
        <p:blipFill>
          <a:blip r:embed="rId3"/>
          <a:stretch>
            <a:fillRect/>
          </a:stretch>
        </p:blipFill>
        <p:spPr>
          <a:xfrm>
            <a:off x="-17264" y="2060848"/>
            <a:ext cx="9144000" cy="4181475"/>
          </a:xfrm>
          <a:prstGeom prst="rect">
            <a:avLst/>
          </a:prstGeom>
        </p:spPr>
      </p:pic>
      <p:sp>
        <p:nvSpPr>
          <p:cNvPr id="10" name="Rectángulo 9">
            <a:extLst>
              <a:ext uri="{FF2B5EF4-FFF2-40B4-BE49-F238E27FC236}">
                <a16:creationId xmlns:a16="http://schemas.microsoft.com/office/drawing/2014/main" id="{1E6E1966-08E8-4868-B4DB-6DF454A3E8A5}"/>
              </a:ext>
            </a:extLst>
          </p:cNvPr>
          <p:cNvSpPr/>
          <p:nvPr/>
        </p:nvSpPr>
        <p:spPr>
          <a:xfrm>
            <a:off x="17264" y="2348879"/>
            <a:ext cx="1758967" cy="3893443"/>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1C0FA64F-CE77-489E-BE82-8C5743EA22AE}"/>
              </a:ext>
            </a:extLst>
          </p:cNvPr>
          <p:cNvSpPr/>
          <p:nvPr/>
        </p:nvSpPr>
        <p:spPr>
          <a:xfrm>
            <a:off x="1979712" y="2348878"/>
            <a:ext cx="5256584" cy="3893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a:extLst>
              <a:ext uri="{FF2B5EF4-FFF2-40B4-BE49-F238E27FC236}">
                <a16:creationId xmlns:a16="http://schemas.microsoft.com/office/drawing/2014/main" id="{E0B4D568-9DA3-496A-BF3C-BEB2D0E4A5A1}"/>
              </a:ext>
            </a:extLst>
          </p:cNvPr>
          <p:cNvSpPr/>
          <p:nvPr/>
        </p:nvSpPr>
        <p:spPr>
          <a:xfrm>
            <a:off x="7327274" y="2330097"/>
            <a:ext cx="1758967" cy="3893443"/>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5AB418D2-026D-4448-AE50-25005A88C11E}"/>
              </a:ext>
            </a:extLst>
          </p:cNvPr>
          <p:cNvSpPr/>
          <p:nvPr/>
        </p:nvSpPr>
        <p:spPr>
          <a:xfrm>
            <a:off x="17264" y="2016891"/>
            <a:ext cx="9068977" cy="29442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Marcador de pie de página 10">
            <a:extLst>
              <a:ext uri="{FF2B5EF4-FFF2-40B4-BE49-F238E27FC236}">
                <a16:creationId xmlns:a16="http://schemas.microsoft.com/office/drawing/2014/main" id="{990289FA-4CA2-9040-B0D5-443C688E3F56}"/>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20" name="Marcador de fecha 9">
            <a:extLst>
              <a:ext uri="{FF2B5EF4-FFF2-40B4-BE49-F238E27FC236}">
                <a16:creationId xmlns:a16="http://schemas.microsoft.com/office/drawing/2014/main" id="{A573B2C5-7B89-1442-B22D-D371FD4CF903}"/>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71507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21</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3" name="CuadroTexto 12">
            <a:extLst>
              <a:ext uri="{FF2B5EF4-FFF2-40B4-BE49-F238E27FC236}">
                <a16:creationId xmlns:a16="http://schemas.microsoft.com/office/drawing/2014/main" id="{92B75676-32B8-4E0F-9913-79B4E668868E}"/>
              </a:ext>
            </a:extLst>
          </p:cNvPr>
          <p:cNvSpPr txBox="1"/>
          <p:nvPr/>
        </p:nvSpPr>
        <p:spPr>
          <a:xfrm>
            <a:off x="251520" y="1628800"/>
            <a:ext cx="2880320" cy="461665"/>
          </a:xfrm>
          <a:prstGeom prst="rect">
            <a:avLst/>
          </a:prstGeom>
          <a:noFill/>
        </p:spPr>
        <p:txBody>
          <a:bodyPr wrap="square">
            <a:spAutoFit/>
          </a:bodyPr>
          <a:lstStyle/>
          <a:p>
            <a:r>
              <a:rPr lang="es-ES" sz="2400" dirty="0"/>
              <a:t>https://usegalaxy.eu/</a:t>
            </a:r>
          </a:p>
        </p:txBody>
      </p:sp>
      <p:pic>
        <p:nvPicPr>
          <p:cNvPr id="6" name="Imagen 5">
            <a:extLst>
              <a:ext uri="{FF2B5EF4-FFF2-40B4-BE49-F238E27FC236}">
                <a16:creationId xmlns:a16="http://schemas.microsoft.com/office/drawing/2014/main" id="{E5A7D2B9-ABB6-4027-A578-01427F79382D}"/>
              </a:ext>
            </a:extLst>
          </p:cNvPr>
          <p:cNvPicPr>
            <a:picLocks noChangeAspect="1"/>
          </p:cNvPicPr>
          <p:nvPr/>
        </p:nvPicPr>
        <p:blipFill>
          <a:blip r:embed="rId3"/>
          <a:stretch>
            <a:fillRect/>
          </a:stretch>
        </p:blipFill>
        <p:spPr>
          <a:xfrm>
            <a:off x="-17264" y="2060848"/>
            <a:ext cx="9144000" cy="4181475"/>
          </a:xfrm>
          <a:prstGeom prst="rect">
            <a:avLst/>
          </a:prstGeom>
        </p:spPr>
      </p:pic>
      <p:sp>
        <p:nvSpPr>
          <p:cNvPr id="14" name="Rectángulo 13">
            <a:extLst>
              <a:ext uri="{FF2B5EF4-FFF2-40B4-BE49-F238E27FC236}">
                <a16:creationId xmlns:a16="http://schemas.microsoft.com/office/drawing/2014/main" id="{5AB418D2-026D-4448-AE50-25005A88C11E}"/>
              </a:ext>
            </a:extLst>
          </p:cNvPr>
          <p:cNvSpPr/>
          <p:nvPr/>
        </p:nvSpPr>
        <p:spPr>
          <a:xfrm>
            <a:off x="4932041" y="2016890"/>
            <a:ext cx="648072" cy="331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8F7A8346-0E31-D842-9A86-587E37133DF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A3A6CDAB-E96C-8247-9D4F-F9BB818B19A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290324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22</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pic>
        <p:nvPicPr>
          <p:cNvPr id="3" name="Imagen 2">
            <a:extLst>
              <a:ext uri="{FF2B5EF4-FFF2-40B4-BE49-F238E27FC236}">
                <a16:creationId xmlns:a16="http://schemas.microsoft.com/office/drawing/2014/main" id="{58E60F85-911D-4538-826F-74E4324092D9}"/>
              </a:ext>
            </a:extLst>
          </p:cNvPr>
          <p:cNvPicPr>
            <a:picLocks noChangeAspect="1"/>
          </p:cNvPicPr>
          <p:nvPr/>
        </p:nvPicPr>
        <p:blipFill>
          <a:blip r:embed="rId3"/>
          <a:stretch>
            <a:fillRect/>
          </a:stretch>
        </p:blipFill>
        <p:spPr>
          <a:xfrm>
            <a:off x="148946" y="1710861"/>
            <a:ext cx="8846107" cy="4777957"/>
          </a:xfrm>
          <a:prstGeom prst="rect">
            <a:avLst/>
          </a:prstGeom>
        </p:spPr>
      </p:pic>
      <p:sp>
        <p:nvSpPr>
          <p:cNvPr id="11" name="Rectángulo 10">
            <a:extLst>
              <a:ext uri="{FF2B5EF4-FFF2-40B4-BE49-F238E27FC236}">
                <a16:creationId xmlns:a16="http://schemas.microsoft.com/office/drawing/2014/main" id="{00087EAE-E205-4E21-96CC-C483211BE989}"/>
              </a:ext>
            </a:extLst>
          </p:cNvPr>
          <p:cNvSpPr/>
          <p:nvPr/>
        </p:nvSpPr>
        <p:spPr>
          <a:xfrm>
            <a:off x="2603500" y="4815149"/>
            <a:ext cx="648072" cy="331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19F47F25-7D29-0641-9B86-E764612AB72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68A63B16-33D4-5444-BC30-445D6A4DFA79}"/>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14393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23</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pic>
        <p:nvPicPr>
          <p:cNvPr id="4" name="Imagen 3">
            <a:extLst>
              <a:ext uri="{FF2B5EF4-FFF2-40B4-BE49-F238E27FC236}">
                <a16:creationId xmlns:a16="http://schemas.microsoft.com/office/drawing/2014/main" id="{BBF23098-D4F3-45F4-AE4B-B0BE5263934F}"/>
              </a:ext>
            </a:extLst>
          </p:cNvPr>
          <p:cNvPicPr>
            <a:picLocks noChangeAspect="1"/>
          </p:cNvPicPr>
          <p:nvPr/>
        </p:nvPicPr>
        <p:blipFill>
          <a:blip r:embed="rId3"/>
          <a:stretch>
            <a:fillRect/>
          </a:stretch>
        </p:blipFill>
        <p:spPr>
          <a:xfrm>
            <a:off x="170514" y="1715593"/>
            <a:ext cx="8802972" cy="4654326"/>
          </a:xfrm>
          <a:prstGeom prst="rect">
            <a:avLst/>
          </a:prstGeom>
        </p:spPr>
      </p:pic>
      <p:sp>
        <p:nvSpPr>
          <p:cNvPr id="10" name="Marcador de pie de página 10">
            <a:extLst>
              <a:ext uri="{FF2B5EF4-FFF2-40B4-BE49-F238E27FC236}">
                <a16:creationId xmlns:a16="http://schemas.microsoft.com/office/drawing/2014/main" id="{D28634B4-28B2-9C4A-B4E8-F6747984B75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1F555915-7BD9-3449-9E46-D2C168428F51}"/>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427439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24</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pic>
        <p:nvPicPr>
          <p:cNvPr id="4" name="Imagen 3">
            <a:extLst>
              <a:ext uri="{FF2B5EF4-FFF2-40B4-BE49-F238E27FC236}">
                <a16:creationId xmlns:a16="http://schemas.microsoft.com/office/drawing/2014/main" id="{BBF23098-D4F3-45F4-AE4B-B0BE5263934F}"/>
              </a:ext>
            </a:extLst>
          </p:cNvPr>
          <p:cNvPicPr>
            <a:picLocks noChangeAspect="1"/>
          </p:cNvPicPr>
          <p:nvPr/>
        </p:nvPicPr>
        <p:blipFill>
          <a:blip r:embed="rId3"/>
          <a:stretch>
            <a:fillRect/>
          </a:stretch>
        </p:blipFill>
        <p:spPr>
          <a:xfrm>
            <a:off x="170514" y="1715593"/>
            <a:ext cx="8802972" cy="4654326"/>
          </a:xfrm>
          <a:prstGeom prst="rect">
            <a:avLst/>
          </a:prstGeom>
        </p:spPr>
      </p:pic>
      <p:sp>
        <p:nvSpPr>
          <p:cNvPr id="2" name="Hexágono 1">
            <a:extLst>
              <a:ext uri="{FF2B5EF4-FFF2-40B4-BE49-F238E27FC236}">
                <a16:creationId xmlns:a16="http://schemas.microsoft.com/office/drawing/2014/main" id="{93E2C81C-D64F-49A6-91FE-43FEA2919D48}"/>
              </a:ext>
            </a:extLst>
          </p:cNvPr>
          <p:cNvSpPr/>
          <p:nvPr/>
        </p:nvSpPr>
        <p:spPr>
          <a:xfrm>
            <a:off x="2573834" y="3094076"/>
            <a:ext cx="3528392" cy="194421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err="1"/>
              <a:t>Confirmation</a:t>
            </a:r>
            <a:r>
              <a:rPr lang="es-ES" sz="3200" dirty="0"/>
              <a:t> e-mail!</a:t>
            </a:r>
          </a:p>
        </p:txBody>
      </p:sp>
      <p:sp>
        <p:nvSpPr>
          <p:cNvPr id="10" name="Marcador de pie de página 10">
            <a:extLst>
              <a:ext uri="{FF2B5EF4-FFF2-40B4-BE49-F238E27FC236}">
                <a16:creationId xmlns:a16="http://schemas.microsoft.com/office/drawing/2014/main" id="{F3B1D2EC-50B0-F748-AD3D-93FD35B64528}"/>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8511DE74-F661-134F-A9CB-A0DFA7060A3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17899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25</a:t>
            </a:fld>
            <a:endParaRPr lang="es-ES" dirty="0"/>
          </a:p>
        </p:txBody>
      </p:sp>
      <p:sp>
        <p:nvSpPr>
          <p:cNvPr id="9" name="1 Título">
            <a:extLst>
              <a:ext uri="{FF2B5EF4-FFF2-40B4-BE49-F238E27FC236}">
                <a16:creationId xmlns:a16="http://schemas.microsoft.com/office/drawing/2014/main" id="{16520794-AF19-48A3-B304-7CCCB00D3904}"/>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pic>
        <p:nvPicPr>
          <p:cNvPr id="11" name="Imagen 10">
            <a:extLst>
              <a:ext uri="{FF2B5EF4-FFF2-40B4-BE49-F238E27FC236}">
                <a16:creationId xmlns:a16="http://schemas.microsoft.com/office/drawing/2014/main" id="{BAB9D3DA-BA1B-4D7E-A3B6-7D2FF23DDCC2}"/>
              </a:ext>
            </a:extLst>
          </p:cNvPr>
          <p:cNvPicPr>
            <a:picLocks noChangeAspect="1"/>
          </p:cNvPicPr>
          <p:nvPr/>
        </p:nvPicPr>
        <p:blipFill rotWithShape="1">
          <a:blip r:embed="rId3">
            <a:clrChange>
              <a:clrFrom>
                <a:srgbClr val="FFFFFF"/>
              </a:clrFrom>
              <a:clrTo>
                <a:srgbClr val="FFFFFF">
                  <a:alpha val="0"/>
                </a:srgbClr>
              </a:clrTo>
            </a:clrChange>
          </a:blip>
          <a:srcRect l="5901" t="8649" r="6875" b="14341"/>
          <a:stretch/>
        </p:blipFill>
        <p:spPr>
          <a:xfrm>
            <a:off x="584101" y="3736366"/>
            <a:ext cx="7975798" cy="2232249"/>
          </a:xfrm>
          <a:prstGeom prst="rect">
            <a:avLst/>
          </a:prstGeom>
        </p:spPr>
      </p:pic>
      <p:pic>
        <p:nvPicPr>
          <p:cNvPr id="12" name="Picture 2" descr="Galaxy | Earlham Institute">
            <a:extLst>
              <a:ext uri="{FF2B5EF4-FFF2-40B4-BE49-F238E27FC236}">
                <a16:creationId xmlns:a16="http://schemas.microsoft.com/office/drawing/2014/main" id="{261E29E4-A3DD-46E9-9347-0DEEA1DAF79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222" t="37806" r="13222" b="34758"/>
          <a:stretch/>
        </p:blipFill>
        <p:spPr bwMode="auto">
          <a:xfrm>
            <a:off x="2663788" y="2116496"/>
            <a:ext cx="3816424" cy="9541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A2050B6F-758E-4712-A8AC-B1D98ABAC7BC}"/>
              </a:ext>
            </a:extLst>
          </p:cNvPr>
          <p:cNvCxnSpPr>
            <a:stCxn id="12" idx="2"/>
          </p:cNvCxnSpPr>
          <p:nvPr/>
        </p:nvCxnSpPr>
        <p:spPr>
          <a:xfrm flipH="1">
            <a:off x="1907704"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5CC31E7-8814-478D-8279-E13C33F1E2B3}"/>
              </a:ext>
            </a:extLst>
          </p:cNvPr>
          <p:cNvCxnSpPr>
            <a:cxnSpLocks/>
            <a:stCxn id="12" idx="2"/>
            <a:endCxn id="11" idx="0"/>
          </p:cNvCxnSpPr>
          <p:nvPr/>
        </p:nvCxnSpPr>
        <p:spPr>
          <a:xfrm>
            <a:off x="4572000" y="3070602"/>
            <a:ext cx="0"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06BDE5A-CEFB-4351-A250-BCB6C5940B79}"/>
              </a:ext>
            </a:extLst>
          </p:cNvPr>
          <p:cNvCxnSpPr>
            <a:cxnSpLocks/>
            <a:stCxn id="12" idx="2"/>
          </p:cNvCxnSpPr>
          <p:nvPr/>
        </p:nvCxnSpPr>
        <p:spPr>
          <a:xfrm>
            <a:off x="4572000"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A66C0BC3-E6B4-4348-8AF3-1DF90A9A37D3}"/>
              </a:ext>
            </a:extLst>
          </p:cNvPr>
          <p:cNvSpPr/>
          <p:nvPr/>
        </p:nvSpPr>
        <p:spPr>
          <a:xfrm>
            <a:off x="628650" y="5972687"/>
            <a:ext cx="2964081" cy="276999"/>
          </a:xfrm>
          <a:prstGeom prst="rect">
            <a:avLst/>
          </a:prstGeom>
        </p:spPr>
        <p:txBody>
          <a:bodyPr wrap="none">
            <a:spAutoFit/>
          </a:bodyPr>
          <a:lstStyle/>
          <a:p>
            <a:r>
              <a:rPr lang="es-ES" sz="1200" dirty="0" err="1"/>
              <a:t>Source</a:t>
            </a:r>
            <a:r>
              <a:rPr lang="es-ES" sz="1200" dirty="0"/>
              <a:t>: https://</a:t>
            </a:r>
            <a:r>
              <a:rPr lang="es-ES" sz="1200" dirty="0" err="1"/>
              <a:t>usegalaxy.org</a:t>
            </a:r>
            <a:r>
              <a:rPr lang="es-ES" sz="1200" dirty="0"/>
              <a:t>/</a:t>
            </a:r>
            <a:r>
              <a:rPr lang="es-ES" sz="1200" dirty="0" err="1"/>
              <a:t>welcome</a:t>
            </a:r>
            <a:r>
              <a:rPr lang="es-ES" sz="1200" dirty="0"/>
              <a:t>/new</a:t>
            </a:r>
          </a:p>
        </p:txBody>
      </p:sp>
      <p:sp>
        <p:nvSpPr>
          <p:cNvPr id="13" name="Marcador de pie de página 10">
            <a:extLst>
              <a:ext uri="{FF2B5EF4-FFF2-40B4-BE49-F238E27FC236}">
                <a16:creationId xmlns:a16="http://schemas.microsoft.com/office/drawing/2014/main" id="{237BD7C5-6292-3F4C-A136-572BFC9A09E2}"/>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6" name="Marcador de fecha 9">
            <a:extLst>
              <a:ext uri="{FF2B5EF4-FFF2-40B4-BE49-F238E27FC236}">
                <a16:creationId xmlns:a16="http://schemas.microsoft.com/office/drawing/2014/main" id="{F64FC395-2DA2-7344-B098-BD263006B3B4}"/>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36979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26</a:t>
            </a:fld>
            <a:endParaRPr lang="es-ES" dirty="0"/>
          </a:p>
        </p:txBody>
      </p:sp>
      <p:pic>
        <p:nvPicPr>
          <p:cNvPr id="11" name="Imagen 10">
            <a:extLst>
              <a:ext uri="{FF2B5EF4-FFF2-40B4-BE49-F238E27FC236}">
                <a16:creationId xmlns:a16="http://schemas.microsoft.com/office/drawing/2014/main" id="{BAB9D3DA-BA1B-4D7E-A3B6-7D2FF23DDCC2}"/>
              </a:ext>
            </a:extLst>
          </p:cNvPr>
          <p:cNvPicPr>
            <a:picLocks noChangeAspect="1"/>
          </p:cNvPicPr>
          <p:nvPr/>
        </p:nvPicPr>
        <p:blipFill rotWithShape="1">
          <a:blip r:embed="rId3">
            <a:clrChange>
              <a:clrFrom>
                <a:srgbClr val="FFFFFF"/>
              </a:clrFrom>
              <a:clrTo>
                <a:srgbClr val="FFFFFF">
                  <a:alpha val="0"/>
                </a:srgbClr>
              </a:clrTo>
            </a:clrChange>
          </a:blip>
          <a:srcRect l="5901" t="8649" r="6875" b="14341"/>
          <a:stretch/>
        </p:blipFill>
        <p:spPr>
          <a:xfrm>
            <a:off x="584101" y="3736366"/>
            <a:ext cx="7975798" cy="2232249"/>
          </a:xfrm>
          <a:prstGeom prst="rect">
            <a:avLst/>
          </a:prstGeom>
        </p:spPr>
      </p:pic>
      <p:pic>
        <p:nvPicPr>
          <p:cNvPr id="12" name="Picture 2" descr="Galaxy | Earlham Institute">
            <a:extLst>
              <a:ext uri="{FF2B5EF4-FFF2-40B4-BE49-F238E27FC236}">
                <a16:creationId xmlns:a16="http://schemas.microsoft.com/office/drawing/2014/main" id="{261E29E4-A3DD-46E9-9347-0DEEA1DAF79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222" t="37806" r="13222" b="34758"/>
          <a:stretch/>
        </p:blipFill>
        <p:spPr bwMode="auto">
          <a:xfrm>
            <a:off x="2663788" y="2116496"/>
            <a:ext cx="3816424" cy="9541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A2050B6F-758E-4712-A8AC-B1D98ABAC7BC}"/>
              </a:ext>
            </a:extLst>
          </p:cNvPr>
          <p:cNvCxnSpPr>
            <a:stCxn id="12" idx="2"/>
          </p:cNvCxnSpPr>
          <p:nvPr/>
        </p:nvCxnSpPr>
        <p:spPr>
          <a:xfrm flipH="1">
            <a:off x="1907704"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5CC31E7-8814-478D-8279-E13C33F1E2B3}"/>
              </a:ext>
            </a:extLst>
          </p:cNvPr>
          <p:cNvCxnSpPr>
            <a:cxnSpLocks/>
            <a:stCxn id="12" idx="2"/>
            <a:endCxn id="11" idx="0"/>
          </p:cNvCxnSpPr>
          <p:nvPr/>
        </p:nvCxnSpPr>
        <p:spPr>
          <a:xfrm>
            <a:off x="4572000" y="3070602"/>
            <a:ext cx="0"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06BDE5A-CEFB-4351-A250-BCB6C5940B79}"/>
              </a:ext>
            </a:extLst>
          </p:cNvPr>
          <p:cNvCxnSpPr>
            <a:cxnSpLocks/>
            <a:stCxn id="12" idx="2"/>
          </p:cNvCxnSpPr>
          <p:nvPr/>
        </p:nvCxnSpPr>
        <p:spPr>
          <a:xfrm>
            <a:off x="4572000"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72144968-95B0-4A0E-8550-B8E29BA9950B}"/>
              </a:ext>
            </a:extLst>
          </p:cNvPr>
          <p:cNvSpPr/>
          <p:nvPr/>
        </p:nvSpPr>
        <p:spPr>
          <a:xfrm>
            <a:off x="467544" y="3736366"/>
            <a:ext cx="2664293" cy="261998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6" name="Marcador de pie de página 10">
            <a:extLst>
              <a:ext uri="{FF2B5EF4-FFF2-40B4-BE49-F238E27FC236}">
                <a16:creationId xmlns:a16="http://schemas.microsoft.com/office/drawing/2014/main" id="{6F98196E-47B1-1944-8098-C6D803555C81}"/>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7" name="Marcador de fecha 9">
            <a:extLst>
              <a:ext uri="{FF2B5EF4-FFF2-40B4-BE49-F238E27FC236}">
                <a16:creationId xmlns:a16="http://schemas.microsoft.com/office/drawing/2014/main" id="{619ECEB8-1DA0-6A44-B30E-CB3C3BE57ADA}"/>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94920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27</a:t>
            </a:fld>
            <a:endParaRPr lang="es-ES" dirty="0"/>
          </a:p>
        </p:txBody>
      </p:sp>
      <p:sp>
        <p:nvSpPr>
          <p:cNvPr id="10" name="1 Título">
            <a:extLst>
              <a:ext uri="{FF2B5EF4-FFF2-40B4-BE49-F238E27FC236}">
                <a16:creationId xmlns:a16="http://schemas.microsoft.com/office/drawing/2014/main" id="{B6AD16D5-F932-3846-AC63-4B7E676114F2}"/>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3" name="Imagen 2">
            <a:extLst>
              <a:ext uri="{FF2B5EF4-FFF2-40B4-BE49-F238E27FC236}">
                <a16:creationId xmlns:a16="http://schemas.microsoft.com/office/drawing/2014/main" id="{A5C998CE-1B62-4882-9C53-369D52EE1E29}"/>
              </a:ext>
            </a:extLst>
          </p:cNvPr>
          <p:cNvPicPr>
            <a:picLocks noChangeAspect="1"/>
          </p:cNvPicPr>
          <p:nvPr/>
        </p:nvPicPr>
        <p:blipFill rotWithShape="1">
          <a:blip r:embed="rId3">
            <a:clrChange>
              <a:clrFrom>
                <a:srgbClr val="FFFFFF"/>
              </a:clrFrom>
              <a:clrTo>
                <a:srgbClr val="FFFFFF">
                  <a:alpha val="0"/>
                </a:srgbClr>
              </a:clrTo>
            </a:clrChange>
          </a:blip>
          <a:srcRect l="3715" t="3520"/>
          <a:stretch/>
        </p:blipFill>
        <p:spPr>
          <a:xfrm>
            <a:off x="539552" y="1614505"/>
            <a:ext cx="7886701" cy="4694083"/>
          </a:xfrm>
          <a:prstGeom prst="rect">
            <a:avLst/>
          </a:prstGeom>
        </p:spPr>
      </p:pic>
      <p:sp>
        <p:nvSpPr>
          <p:cNvPr id="9" name="Marcador de pie de página 10">
            <a:extLst>
              <a:ext uri="{FF2B5EF4-FFF2-40B4-BE49-F238E27FC236}">
                <a16:creationId xmlns:a16="http://schemas.microsoft.com/office/drawing/2014/main" id="{C3E86286-E07F-DA42-B9BB-9F9FD326524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57F9AA72-0C76-EB42-B9F1-0C5B5DB0305B}"/>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025118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28</a:t>
            </a:fld>
            <a:endParaRPr lang="es-ES" dirty="0"/>
          </a:p>
        </p:txBody>
      </p:sp>
      <p:sp>
        <p:nvSpPr>
          <p:cNvPr id="13" name="CuadroTexto 12">
            <a:extLst>
              <a:ext uri="{FF2B5EF4-FFF2-40B4-BE49-F238E27FC236}">
                <a16:creationId xmlns:a16="http://schemas.microsoft.com/office/drawing/2014/main" id="{92B75676-32B8-4E0F-9913-79B4E668868E}"/>
              </a:ext>
            </a:extLst>
          </p:cNvPr>
          <p:cNvSpPr txBox="1"/>
          <p:nvPr/>
        </p:nvSpPr>
        <p:spPr>
          <a:xfrm>
            <a:off x="251520" y="1628800"/>
            <a:ext cx="2880320" cy="461665"/>
          </a:xfrm>
          <a:prstGeom prst="rect">
            <a:avLst/>
          </a:prstGeom>
          <a:noFill/>
        </p:spPr>
        <p:txBody>
          <a:bodyPr wrap="square">
            <a:spAutoFit/>
          </a:bodyPr>
          <a:lstStyle/>
          <a:p>
            <a:r>
              <a:rPr lang="es-ES" sz="2400" dirty="0"/>
              <a:t>https://usegalaxy.eu/</a:t>
            </a:r>
          </a:p>
        </p:txBody>
      </p:sp>
      <p:pic>
        <p:nvPicPr>
          <p:cNvPr id="6" name="Imagen 5">
            <a:extLst>
              <a:ext uri="{FF2B5EF4-FFF2-40B4-BE49-F238E27FC236}">
                <a16:creationId xmlns:a16="http://schemas.microsoft.com/office/drawing/2014/main" id="{E5A7D2B9-ABB6-4027-A578-01427F79382D}"/>
              </a:ext>
            </a:extLst>
          </p:cNvPr>
          <p:cNvPicPr>
            <a:picLocks noChangeAspect="1"/>
          </p:cNvPicPr>
          <p:nvPr/>
        </p:nvPicPr>
        <p:blipFill>
          <a:blip r:embed="rId3"/>
          <a:stretch>
            <a:fillRect/>
          </a:stretch>
        </p:blipFill>
        <p:spPr>
          <a:xfrm>
            <a:off x="-17264" y="2060848"/>
            <a:ext cx="9144000" cy="4181475"/>
          </a:xfrm>
          <a:prstGeom prst="rect">
            <a:avLst/>
          </a:prstGeom>
        </p:spPr>
      </p:pic>
      <p:sp>
        <p:nvSpPr>
          <p:cNvPr id="10" name="Rectángulo 9">
            <a:extLst>
              <a:ext uri="{FF2B5EF4-FFF2-40B4-BE49-F238E27FC236}">
                <a16:creationId xmlns:a16="http://schemas.microsoft.com/office/drawing/2014/main" id="{1E6E1966-08E8-4868-B4DB-6DF454A3E8A5}"/>
              </a:ext>
            </a:extLst>
          </p:cNvPr>
          <p:cNvSpPr/>
          <p:nvPr/>
        </p:nvSpPr>
        <p:spPr>
          <a:xfrm>
            <a:off x="17264" y="2852936"/>
            <a:ext cx="1758967" cy="28803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sp>
        <p:nvSpPr>
          <p:cNvPr id="9" name="Marcador de pie de página 10">
            <a:extLst>
              <a:ext uri="{FF2B5EF4-FFF2-40B4-BE49-F238E27FC236}">
                <a16:creationId xmlns:a16="http://schemas.microsoft.com/office/drawing/2014/main" id="{947EBD17-E4B6-B046-801A-E8C8BD1898AD}"/>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B9042BC7-78AF-8E42-9804-3B1C3F076E2E}"/>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818106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29</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3" name="Imagen 2">
            <a:extLst>
              <a:ext uri="{FF2B5EF4-FFF2-40B4-BE49-F238E27FC236}">
                <a16:creationId xmlns:a16="http://schemas.microsoft.com/office/drawing/2014/main" id="{1E2D9281-5122-4CBF-AD36-45C414DE8B11}"/>
              </a:ext>
            </a:extLst>
          </p:cNvPr>
          <p:cNvPicPr>
            <a:picLocks noChangeAspect="1"/>
          </p:cNvPicPr>
          <p:nvPr/>
        </p:nvPicPr>
        <p:blipFill>
          <a:blip r:embed="rId3"/>
          <a:stretch>
            <a:fillRect/>
          </a:stretch>
        </p:blipFill>
        <p:spPr>
          <a:xfrm>
            <a:off x="1277888" y="2147383"/>
            <a:ext cx="6588224" cy="4009970"/>
          </a:xfrm>
          <a:prstGeom prst="rect">
            <a:avLst/>
          </a:prstGeom>
        </p:spPr>
      </p:pic>
      <p:sp>
        <p:nvSpPr>
          <p:cNvPr id="9" name="Marcador de pie de página 10">
            <a:extLst>
              <a:ext uri="{FF2B5EF4-FFF2-40B4-BE49-F238E27FC236}">
                <a16:creationId xmlns:a16="http://schemas.microsoft.com/office/drawing/2014/main" id="{27223438-F206-F846-937D-6DC1BAF60E7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11099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10"/>
          <p:cNvSpPr>
            <a:spLocks noGrp="1"/>
          </p:cNvSpPr>
          <p:nvPr>
            <p:ph type="sldNum" sz="quarter" idx="12"/>
          </p:nvPr>
        </p:nvSpPr>
        <p:spPr/>
        <p:txBody>
          <a:bodyPr/>
          <a:lstStyle/>
          <a:p>
            <a:fld id="{132FADFE-3B8F-471C-ABF0-DBC7717ECBBC}" type="slidenum">
              <a:rPr lang="es-ES" smtClean="0"/>
              <a:t>3</a:t>
            </a:fld>
            <a:endParaRPr lang="es-ES" dirty="0"/>
          </a:p>
        </p:txBody>
      </p:sp>
      <p:sp>
        <p:nvSpPr>
          <p:cNvPr id="12" name="Marcador de fecha 9">
            <a:extLst>
              <a:ext uri="{FF2B5EF4-FFF2-40B4-BE49-F238E27FC236}">
                <a16:creationId xmlns:a16="http://schemas.microsoft.com/office/drawing/2014/main" id="{C6222901-2A91-40A9-AFC2-34D7BD28A14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4" name="1 Título">
            <a:extLst>
              <a:ext uri="{FF2B5EF4-FFF2-40B4-BE49-F238E27FC236}">
                <a16:creationId xmlns:a16="http://schemas.microsoft.com/office/drawing/2014/main" id="{34DC451F-6B21-4F59-A737-EB0B30D338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pic>
        <p:nvPicPr>
          <p:cNvPr id="1026" name="Picture 2" descr="Galaxy | Earlham Institute">
            <a:extLst>
              <a:ext uri="{FF2B5EF4-FFF2-40B4-BE49-F238E27FC236}">
                <a16:creationId xmlns:a16="http://schemas.microsoft.com/office/drawing/2014/main" id="{F44135AC-C08A-4F55-B372-5F93676AC0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222" t="37806" r="13222" b="34758"/>
          <a:stretch/>
        </p:blipFill>
        <p:spPr bwMode="auto">
          <a:xfrm>
            <a:off x="3815916" y="1811412"/>
            <a:ext cx="1512168" cy="3780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CF09B7C-A542-4F5E-A239-B6C34A7DF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947" y="2375504"/>
            <a:ext cx="5883532" cy="3679511"/>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contenido 1">
            <a:extLst>
              <a:ext uri="{FF2B5EF4-FFF2-40B4-BE49-F238E27FC236}">
                <a16:creationId xmlns:a16="http://schemas.microsoft.com/office/drawing/2014/main" id="{B00B7738-3FBC-4ECE-977B-0E5CA4E913CB}"/>
              </a:ext>
            </a:extLst>
          </p:cNvPr>
          <p:cNvSpPr>
            <a:spLocks noGrp="1"/>
          </p:cNvSpPr>
          <p:nvPr>
            <p:ph idx="1"/>
          </p:nvPr>
        </p:nvSpPr>
        <p:spPr>
          <a:xfrm>
            <a:off x="395536" y="1811412"/>
            <a:ext cx="4958333" cy="930919"/>
          </a:xfrm>
        </p:spPr>
        <p:txBody>
          <a:bodyPr/>
          <a:lstStyle/>
          <a:p>
            <a:pPr marL="0" indent="0">
              <a:buNone/>
            </a:pPr>
            <a:r>
              <a:rPr lang="es-ES" dirty="0"/>
              <a:t>https://galaxyproject.org</a:t>
            </a:r>
          </a:p>
        </p:txBody>
      </p:sp>
      <p:sp>
        <p:nvSpPr>
          <p:cNvPr id="22" name="Marcador de contenido 1">
            <a:extLst>
              <a:ext uri="{FF2B5EF4-FFF2-40B4-BE49-F238E27FC236}">
                <a16:creationId xmlns:a16="http://schemas.microsoft.com/office/drawing/2014/main" id="{011C8B5E-FAC6-4C6B-9B92-7C44723694FB}"/>
              </a:ext>
            </a:extLst>
          </p:cNvPr>
          <p:cNvSpPr txBox="1">
            <a:spLocks/>
          </p:cNvSpPr>
          <p:nvPr/>
        </p:nvSpPr>
        <p:spPr>
          <a:xfrm>
            <a:off x="395536" y="2477842"/>
            <a:ext cx="2808311" cy="36795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Consolas" panose="020B0609020204030204" pitchFamily="49" charset="0"/>
                <a:ea typeface="+mn-ea"/>
                <a:cs typeface="Consolas" panose="020B0609020204030204" pitchFamily="49" charset="0"/>
              </a:defRPr>
            </a:lvl1pPr>
            <a:lvl2pPr marL="514350" indent="-171450" algn="l" defTabSz="685800" rtl="0" eaLnBrk="1" latinLnBrk="0" hangingPunct="1">
              <a:lnSpc>
                <a:spcPct val="90000"/>
              </a:lnSpc>
              <a:spcBef>
                <a:spcPts val="375"/>
              </a:spcBef>
              <a:buFont typeface="Wingdings" panose="05000000000000000000" pitchFamily="2" charset="2"/>
              <a:buChar char="§"/>
              <a:defRPr sz="1500" kern="1200">
                <a:solidFill>
                  <a:schemeClr val="tx1"/>
                </a:solidFill>
                <a:latin typeface="Consolas" panose="020B0609020204030204" pitchFamily="49" charset="0"/>
                <a:ea typeface="+mn-ea"/>
                <a:cs typeface="Consolas" panose="020B0609020204030204" pitchFamily="49" charset="0"/>
              </a:defRPr>
            </a:lvl2pPr>
            <a:lvl3pPr marL="857250" indent="-171450" algn="l" defTabSz="685800" rtl="0" eaLnBrk="1" latinLnBrk="0" hangingPunct="1">
              <a:lnSpc>
                <a:spcPct val="90000"/>
              </a:lnSpc>
              <a:spcBef>
                <a:spcPts val="375"/>
              </a:spcBef>
              <a:buFont typeface="Wingdings" panose="05000000000000000000" pitchFamily="2" charset="2"/>
              <a:buChar char="§"/>
              <a:defRPr sz="1350" kern="1200">
                <a:solidFill>
                  <a:schemeClr val="tx1"/>
                </a:solidFill>
                <a:latin typeface="Consolas" panose="020B0609020204030204" pitchFamily="49" charset="0"/>
                <a:ea typeface="+mn-ea"/>
                <a:cs typeface="Consolas" panose="020B0609020204030204" pitchFamily="49" charset="0"/>
              </a:defRPr>
            </a:lvl3pPr>
            <a:lvl4pPr marL="12001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Consolas" panose="020B0609020204030204" pitchFamily="49" charset="0"/>
                <a:ea typeface="+mn-ea"/>
                <a:cs typeface="Consolas" panose="020B0609020204030204" pitchFamily="49"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Consolas" panose="020B0609020204030204" pitchFamily="49" charset="0"/>
                <a:ea typeface="+mn-ea"/>
                <a:cs typeface="Consolas" panose="020B0609020204030204" pitchFamily="49"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Web platform</a:t>
            </a:r>
          </a:p>
          <a:p>
            <a:r>
              <a:rPr lang="es-ES" dirty="0" err="1"/>
              <a:t>Easy</a:t>
            </a:r>
            <a:r>
              <a:rPr lang="es-ES" dirty="0"/>
              <a:t> to use</a:t>
            </a:r>
            <a:endParaRPr lang="en-US" dirty="0"/>
          </a:p>
          <a:p>
            <a:r>
              <a:rPr lang="es-ES" dirty="0"/>
              <a:t>Free</a:t>
            </a:r>
          </a:p>
          <a:p>
            <a:endParaRPr lang="es-ES" dirty="0"/>
          </a:p>
        </p:txBody>
      </p:sp>
      <p:sp>
        <p:nvSpPr>
          <p:cNvPr id="27" name="CuadroTexto 26">
            <a:extLst>
              <a:ext uri="{FF2B5EF4-FFF2-40B4-BE49-F238E27FC236}">
                <a16:creationId xmlns:a16="http://schemas.microsoft.com/office/drawing/2014/main" id="{79184120-88C4-4A18-BD4D-F3AA50BCDA22}"/>
              </a:ext>
            </a:extLst>
          </p:cNvPr>
          <p:cNvSpPr txBox="1"/>
          <p:nvPr/>
        </p:nvSpPr>
        <p:spPr>
          <a:xfrm>
            <a:off x="3563888" y="6055015"/>
            <a:ext cx="6135053" cy="276999"/>
          </a:xfrm>
          <a:prstGeom prst="rect">
            <a:avLst/>
          </a:prstGeom>
          <a:noFill/>
        </p:spPr>
        <p:txBody>
          <a:bodyPr wrap="square">
            <a:spAutoFit/>
          </a:bodyPr>
          <a:lstStyle/>
          <a:p>
            <a:r>
              <a:rPr lang="es-ES" sz="1200" dirty="0" err="1"/>
              <a:t>Source</a:t>
            </a:r>
            <a:r>
              <a:rPr lang="es-ES" sz="1200" dirty="0"/>
              <a:t>: https://commons.wikimedia.org/wiki/File:GalaxyScreenshot.png</a:t>
            </a:r>
          </a:p>
        </p:txBody>
      </p:sp>
      <p:sp>
        <p:nvSpPr>
          <p:cNvPr id="13" name="Marcador de pie de página 10">
            <a:extLst>
              <a:ext uri="{FF2B5EF4-FFF2-40B4-BE49-F238E27FC236}">
                <a16:creationId xmlns:a16="http://schemas.microsoft.com/office/drawing/2014/main" id="{9A360150-EF68-0747-87A8-2B880C52D941}"/>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76353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30</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4" name="Imagen 3">
            <a:extLst>
              <a:ext uri="{FF2B5EF4-FFF2-40B4-BE49-F238E27FC236}">
                <a16:creationId xmlns:a16="http://schemas.microsoft.com/office/drawing/2014/main" id="{BAD51002-3944-48DA-B223-7DA400411EBD}"/>
              </a:ext>
            </a:extLst>
          </p:cNvPr>
          <p:cNvPicPr>
            <a:picLocks noChangeAspect="1"/>
          </p:cNvPicPr>
          <p:nvPr/>
        </p:nvPicPr>
        <p:blipFill>
          <a:blip r:embed="rId3"/>
          <a:stretch>
            <a:fillRect/>
          </a:stretch>
        </p:blipFill>
        <p:spPr>
          <a:xfrm>
            <a:off x="0" y="1802283"/>
            <a:ext cx="9144000" cy="4291013"/>
          </a:xfrm>
          <a:prstGeom prst="rect">
            <a:avLst/>
          </a:prstGeom>
        </p:spPr>
      </p:pic>
      <p:sp>
        <p:nvSpPr>
          <p:cNvPr id="9" name="Rectángulo 8">
            <a:extLst>
              <a:ext uri="{FF2B5EF4-FFF2-40B4-BE49-F238E27FC236}">
                <a16:creationId xmlns:a16="http://schemas.microsoft.com/office/drawing/2014/main" id="{30FD5C1D-8E42-4F41-BE99-342CFA021003}"/>
              </a:ext>
            </a:extLst>
          </p:cNvPr>
          <p:cNvSpPr/>
          <p:nvPr/>
        </p:nvSpPr>
        <p:spPr>
          <a:xfrm>
            <a:off x="7349537" y="2060848"/>
            <a:ext cx="1758967" cy="3893443"/>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1AE4C810-37D5-BB4D-9BA8-798515D39C26}"/>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677009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31</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4" name="Imagen 3">
            <a:extLst>
              <a:ext uri="{FF2B5EF4-FFF2-40B4-BE49-F238E27FC236}">
                <a16:creationId xmlns:a16="http://schemas.microsoft.com/office/drawing/2014/main" id="{BAD51002-3944-48DA-B223-7DA400411EBD}"/>
              </a:ext>
            </a:extLst>
          </p:cNvPr>
          <p:cNvPicPr>
            <a:picLocks noChangeAspect="1"/>
          </p:cNvPicPr>
          <p:nvPr/>
        </p:nvPicPr>
        <p:blipFill>
          <a:blip r:embed="rId3"/>
          <a:stretch>
            <a:fillRect/>
          </a:stretch>
        </p:blipFill>
        <p:spPr>
          <a:xfrm>
            <a:off x="0" y="1802283"/>
            <a:ext cx="9144000" cy="4291013"/>
          </a:xfrm>
          <a:prstGeom prst="rect">
            <a:avLst/>
          </a:prstGeom>
        </p:spPr>
      </p:pic>
      <p:sp>
        <p:nvSpPr>
          <p:cNvPr id="9" name="Rectángulo 8">
            <a:extLst>
              <a:ext uri="{FF2B5EF4-FFF2-40B4-BE49-F238E27FC236}">
                <a16:creationId xmlns:a16="http://schemas.microsoft.com/office/drawing/2014/main" id="{30FD5C1D-8E42-4F41-BE99-342CFA021003}"/>
              </a:ext>
            </a:extLst>
          </p:cNvPr>
          <p:cNvSpPr/>
          <p:nvPr/>
        </p:nvSpPr>
        <p:spPr>
          <a:xfrm>
            <a:off x="7349537" y="3212977"/>
            <a:ext cx="1758967" cy="36004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347E1962-D54D-2E45-8C3E-F7AADB8D223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9473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32</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3" name="Imagen 2">
            <a:extLst>
              <a:ext uri="{FF2B5EF4-FFF2-40B4-BE49-F238E27FC236}">
                <a16:creationId xmlns:a16="http://schemas.microsoft.com/office/drawing/2014/main" id="{C07AA83E-2E73-4611-BC3A-87987B0B62AA}"/>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Marcador de pie de página 10">
            <a:extLst>
              <a:ext uri="{FF2B5EF4-FFF2-40B4-BE49-F238E27FC236}">
                <a16:creationId xmlns:a16="http://schemas.microsoft.com/office/drawing/2014/main" id="{986E282A-AFC7-A045-9930-EABA0A8C670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780253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33</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10" name="Imagen 9">
            <a:extLst>
              <a:ext uri="{FF2B5EF4-FFF2-40B4-BE49-F238E27FC236}">
                <a16:creationId xmlns:a16="http://schemas.microsoft.com/office/drawing/2014/main" id="{B0E86720-8EA7-431E-A1FA-6B5D308769F0}"/>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9" name="Rectángulo 8">
            <a:extLst>
              <a:ext uri="{FF2B5EF4-FFF2-40B4-BE49-F238E27FC236}">
                <a16:creationId xmlns:a16="http://schemas.microsoft.com/office/drawing/2014/main" id="{30FD5C1D-8E42-4F41-BE99-342CFA021003}"/>
              </a:ext>
            </a:extLst>
          </p:cNvPr>
          <p:cNvSpPr/>
          <p:nvPr/>
        </p:nvSpPr>
        <p:spPr>
          <a:xfrm>
            <a:off x="4932040" y="3429000"/>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4FF71DA2-90C1-2243-9742-24C93E4B59F8}"/>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370563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34</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3" name="Imagen 2">
            <a:extLst>
              <a:ext uri="{FF2B5EF4-FFF2-40B4-BE49-F238E27FC236}">
                <a16:creationId xmlns:a16="http://schemas.microsoft.com/office/drawing/2014/main" id="{6BE2F630-D55C-4BAB-9F53-8E644A3156D2}"/>
              </a:ext>
            </a:extLst>
          </p:cNvPr>
          <p:cNvPicPr>
            <a:picLocks noChangeAspect="1"/>
          </p:cNvPicPr>
          <p:nvPr/>
        </p:nvPicPr>
        <p:blipFill>
          <a:blip r:embed="rId3"/>
          <a:stretch>
            <a:fillRect/>
          </a:stretch>
        </p:blipFill>
        <p:spPr>
          <a:xfrm>
            <a:off x="0" y="1811277"/>
            <a:ext cx="9144000" cy="4300538"/>
          </a:xfrm>
          <a:prstGeom prst="rect">
            <a:avLst/>
          </a:prstGeom>
        </p:spPr>
      </p:pic>
      <p:sp>
        <p:nvSpPr>
          <p:cNvPr id="9" name="Marcador de pie de página 10">
            <a:extLst>
              <a:ext uri="{FF2B5EF4-FFF2-40B4-BE49-F238E27FC236}">
                <a16:creationId xmlns:a16="http://schemas.microsoft.com/office/drawing/2014/main" id="{08CC8ADB-D277-9647-A266-3CD5A77F8A23}"/>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0504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35</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5148064" y="3429000"/>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8323579D-08DB-784A-9221-D216B1CBABE3}"/>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07167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36</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5292080" y="3429000"/>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859081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37</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3155214"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048521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38</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3419872"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728147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39</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3635896"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8924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4</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pic>
        <p:nvPicPr>
          <p:cNvPr id="2050" name="Picture 2" descr="usegalaxy.* servers">
            <a:extLst>
              <a:ext uri="{FF2B5EF4-FFF2-40B4-BE49-F238E27FC236}">
                <a16:creationId xmlns:a16="http://schemas.microsoft.com/office/drawing/2014/main" id="{6EFC47E5-4686-4E8C-B91D-803D2583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7488832" cy="42040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C0EF792-749D-437C-823B-440E892ECB7F}"/>
              </a:ext>
            </a:extLst>
          </p:cNvPr>
          <p:cNvSpPr txBox="1"/>
          <p:nvPr/>
        </p:nvSpPr>
        <p:spPr>
          <a:xfrm>
            <a:off x="1187624" y="5899791"/>
            <a:ext cx="6531464" cy="461665"/>
          </a:xfrm>
          <a:prstGeom prst="rect">
            <a:avLst/>
          </a:prstGeom>
          <a:noFill/>
        </p:spPr>
        <p:txBody>
          <a:bodyPr wrap="square">
            <a:spAutoFit/>
          </a:bodyPr>
          <a:lstStyle/>
          <a:p>
            <a:r>
              <a:rPr lang="es-ES" sz="1200" dirty="0" err="1"/>
              <a:t>Source</a:t>
            </a:r>
            <a:r>
              <a:rPr lang="es-ES" sz="1200" dirty="0"/>
              <a:t>: https://training.galaxyproject.org/training-material/topics/introduction/tutorials/galaxy-intro-short/slides.html?utm_source=usegalaxyeu&amp;utm_medium=website&amp;utm_campaign=covid2021#7</a:t>
            </a:r>
          </a:p>
        </p:txBody>
      </p:sp>
      <p:sp>
        <p:nvSpPr>
          <p:cNvPr id="8" name="Marcador de pie de página 10">
            <a:extLst>
              <a:ext uri="{FF2B5EF4-FFF2-40B4-BE49-F238E27FC236}">
                <a16:creationId xmlns:a16="http://schemas.microsoft.com/office/drawing/2014/main" id="{E23E1F33-EE90-264E-8E4A-8748DCDDD62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927FD885-BBAA-7845-AE42-485432C22F9D}"/>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945475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40</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3851920"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70013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41</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3995936"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482357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42</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5076056"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418057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43</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5" name="1 Título">
            <a:extLst>
              <a:ext uri="{FF2B5EF4-FFF2-40B4-BE49-F238E27FC236}">
                <a16:creationId xmlns:a16="http://schemas.microsoft.com/office/drawing/2014/main" id="{89876A05-5F04-4430-AE6F-31AE90FE802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4.1. Data</a:t>
            </a:r>
          </a:p>
        </p:txBody>
      </p:sp>
      <p:pic>
        <p:nvPicPr>
          <p:cNvPr id="9" name="Imagen 8">
            <a:extLst>
              <a:ext uri="{FF2B5EF4-FFF2-40B4-BE49-F238E27FC236}">
                <a16:creationId xmlns:a16="http://schemas.microsoft.com/office/drawing/2014/main" id="{2EF1F234-2B2E-44C0-9875-E7F01CE12B94}"/>
              </a:ext>
            </a:extLst>
          </p:cNvPr>
          <p:cNvPicPr>
            <a:picLocks noChangeAspect="1"/>
          </p:cNvPicPr>
          <p:nvPr/>
        </p:nvPicPr>
        <p:blipFill>
          <a:blip r:embed="rId3"/>
          <a:stretch>
            <a:fillRect/>
          </a:stretch>
        </p:blipFill>
        <p:spPr>
          <a:xfrm>
            <a:off x="3131840" y="1768922"/>
            <a:ext cx="2565699" cy="4775051"/>
          </a:xfrm>
          <a:prstGeom prst="rect">
            <a:avLst/>
          </a:prstGeom>
        </p:spPr>
      </p:pic>
      <p:sp>
        <p:nvSpPr>
          <p:cNvPr id="10" name="Rectángulo 9">
            <a:extLst>
              <a:ext uri="{FF2B5EF4-FFF2-40B4-BE49-F238E27FC236}">
                <a16:creationId xmlns:a16="http://schemas.microsoft.com/office/drawing/2014/main" id="{1BD29807-B8FC-497E-BF66-E40B85F5EA2F}"/>
              </a:ext>
            </a:extLst>
          </p:cNvPr>
          <p:cNvSpPr/>
          <p:nvPr/>
        </p:nvSpPr>
        <p:spPr>
          <a:xfrm>
            <a:off x="5076056" y="4653136"/>
            <a:ext cx="288032" cy="3651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AD64AC11-C891-3F4E-9CA1-87777616A7C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506813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44</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pic>
        <p:nvPicPr>
          <p:cNvPr id="11" name="Imagen 10">
            <a:extLst>
              <a:ext uri="{FF2B5EF4-FFF2-40B4-BE49-F238E27FC236}">
                <a16:creationId xmlns:a16="http://schemas.microsoft.com/office/drawing/2014/main" id="{BAB9D3DA-BA1B-4D7E-A3B6-7D2FF23DDCC2}"/>
              </a:ext>
            </a:extLst>
          </p:cNvPr>
          <p:cNvPicPr>
            <a:picLocks noChangeAspect="1"/>
          </p:cNvPicPr>
          <p:nvPr/>
        </p:nvPicPr>
        <p:blipFill rotWithShape="1">
          <a:blip r:embed="rId3">
            <a:clrChange>
              <a:clrFrom>
                <a:srgbClr val="FFFFFF"/>
              </a:clrFrom>
              <a:clrTo>
                <a:srgbClr val="FFFFFF">
                  <a:alpha val="0"/>
                </a:srgbClr>
              </a:clrTo>
            </a:clrChange>
          </a:blip>
          <a:srcRect l="5901" t="8649" r="6875" b="14341"/>
          <a:stretch/>
        </p:blipFill>
        <p:spPr>
          <a:xfrm>
            <a:off x="584101" y="3736366"/>
            <a:ext cx="7975798" cy="2232249"/>
          </a:xfrm>
          <a:prstGeom prst="rect">
            <a:avLst/>
          </a:prstGeom>
        </p:spPr>
      </p:pic>
      <p:pic>
        <p:nvPicPr>
          <p:cNvPr id="12" name="Picture 2" descr="Galaxy | Earlham Institute">
            <a:extLst>
              <a:ext uri="{FF2B5EF4-FFF2-40B4-BE49-F238E27FC236}">
                <a16:creationId xmlns:a16="http://schemas.microsoft.com/office/drawing/2014/main" id="{261E29E4-A3DD-46E9-9347-0DEEA1DAF79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222" t="37806" r="13222" b="34758"/>
          <a:stretch/>
        </p:blipFill>
        <p:spPr bwMode="auto">
          <a:xfrm>
            <a:off x="2663788" y="2116496"/>
            <a:ext cx="3816424" cy="9541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A2050B6F-758E-4712-A8AC-B1D98ABAC7BC}"/>
              </a:ext>
            </a:extLst>
          </p:cNvPr>
          <p:cNvCxnSpPr>
            <a:stCxn id="12" idx="2"/>
          </p:cNvCxnSpPr>
          <p:nvPr/>
        </p:nvCxnSpPr>
        <p:spPr>
          <a:xfrm flipH="1">
            <a:off x="1907704"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5CC31E7-8814-478D-8279-E13C33F1E2B3}"/>
              </a:ext>
            </a:extLst>
          </p:cNvPr>
          <p:cNvCxnSpPr>
            <a:cxnSpLocks/>
            <a:stCxn id="12" idx="2"/>
            <a:endCxn id="11" idx="0"/>
          </p:cNvCxnSpPr>
          <p:nvPr/>
        </p:nvCxnSpPr>
        <p:spPr>
          <a:xfrm>
            <a:off x="4572000" y="3070602"/>
            <a:ext cx="0"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06BDE5A-CEFB-4351-A250-BCB6C5940B79}"/>
              </a:ext>
            </a:extLst>
          </p:cNvPr>
          <p:cNvCxnSpPr>
            <a:cxnSpLocks/>
            <a:stCxn id="12" idx="2"/>
          </p:cNvCxnSpPr>
          <p:nvPr/>
        </p:nvCxnSpPr>
        <p:spPr>
          <a:xfrm>
            <a:off x="4572000"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72144968-95B0-4A0E-8550-B8E29BA9950B}"/>
              </a:ext>
            </a:extLst>
          </p:cNvPr>
          <p:cNvSpPr/>
          <p:nvPr/>
        </p:nvSpPr>
        <p:spPr>
          <a:xfrm>
            <a:off x="3275859" y="3736366"/>
            <a:ext cx="2664293" cy="261998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6" name="Marcador de pie de página 10">
            <a:extLst>
              <a:ext uri="{FF2B5EF4-FFF2-40B4-BE49-F238E27FC236}">
                <a16:creationId xmlns:a16="http://schemas.microsoft.com/office/drawing/2014/main" id="{8CC602BF-0E21-B140-B9C4-2D53761EC763}"/>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274624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45</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4" name="Imagen 3">
            <a:extLst>
              <a:ext uri="{FF2B5EF4-FFF2-40B4-BE49-F238E27FC236}">
                <a16:creationId xmlns:a16="http://schemas.microsoft.com/office/drawing/2014/main" id="{C926958B-26F0-467B-A55B-36D706B21A3D}"/>
              </a:ext>
            </a:extLst>
          </p:cNvPr>
          <p:cNvPicPr>
            <a:picLocks noChangeAspect="1"/>
          </p:cNvPicPr>
          <p:nvPr/>
        </p:nvPicPr>
        <p:blipFill rotWithShape="1">
          <a:blip r:embed="rId3"/>
          <a:srcRect l="4443" t="9757"/>
          <a:stretch/>
        </p:blipFill>
        <p:spPr>
          <a:xfrm>
            <a:off x="1100835" y="2492896"/>
            <a:ext cx="6942329" cy="2808312"/>
          </a:xfrm>
          <a:prstGeom prst="rect">
            <a:avLst/>
          </a:prstGeom>
        </p:spPr>
      </p:pic>
      <p:sp>
        <p:nvSpPr>
          <p:cNvPr id="9" name="Marcador de pie de página 10">
            <a:extLst>
              <a:ext uri="{FF2B5EF4-FFF2-40B4-BE49-F238E27FC236}">
                <a16:creationId xmlns:a16="http://schemas.microsoft.com/office/drawing/2014/main" id="{2B5FA2CF-601F-D14E-A172-0351DA8CB06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735413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46</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4" name="Imagen 3">
            <a:extLst>
              <a:ext uri="{FF2B5EF4-FFF2-40B4-BE49-F238E27FC236}">
                <a16:creationId xmlns:a16="http://schemas.microsoft.com/office/drawing/2014/main" id="{C926958B-26F0-467B-A55B-36D706B21A3D}"/>
              </a:ext>
            </a:extLst>
          </p:cNvPr>
          <p:cNvPicPr>
            <a:picLocks noChangeAspect="1"/>
          </p:cNvPicPr>
          <p:nvPr/>
        </p:nvPicPr>
        <p:blipFill rotWithShape="1">
          <a:blip r:embed="rId3"/>
          <a:srcRect l="4443" t="9757"/>
          <a:stretch/>
        </p:blipFill>
        <p:spPr>
          <a:xfrm>
            <a:off x="1100835" y="2492896"/>
            <a:ext cx="6942329" cy="2808312"/>
          </a:xfrm>
          <a:prstGeom prst="rect">
            <a:avLst/>
          </a:prstGeom>
        </p:spPr>
      </p:pic>
      <p:sp>
        <p:nvSpPr>
          <p:cNvPr id="9" name="Rectángulo 8">
            <a:extLst>
              <a:ext uri="{FF2B5EF4-FFF2-40B4-BE49-F238E27FC236}">
                <a16:creationId xmlns:a16="http://schemas.microsoft.com/office/drawing/2014/main" id="{5FAFBD96-57FA-1A4E-A361-4E841935CE3F}"/>
              </a:ext>
            </a:extLst>
          </p:cNvPr>
          <p:cNvSpPr/>
          <p:nvPr/>
        </p:nvSpPr>
        <p:spPr>
          <a:xfrm>
            <a:off x="1114511" y="2492896"/>
            <a:ext cx="3241465" cy="286084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0AB17B4E-4257-4049-832B-83F3C2AED781}"/>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367218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47</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9" name="Imagen 8">
            <a:extLst>
              <a:ext uri="{FF2B5EF4-FFF2-40B4-BE49-F238E27FC236}">
                <a16:creationId xmlns:a16="http://schemas.microsoft.com/office/drawing/2014/main" id="{489E0D82-5C09-4814-8953-47FA80386BE9}"/>
              </a:ext>
            </a:extLst>
          </p:cNvPr>
          <p:cNvPicPr>
            <a:picLocks noChangeAspect="1"/>
          </p:cNvPicPr>
          <p:nvPr/>
        </p:nvPicPr>
        <p:blipFill>
          <a:blip r:embed="rId3"/>
          <a:stretch>
            <a:fillRect/>
          </a:stretch>
        </p:blipFill>
        <p:spPr>
          <a:xfrm>
            <a:off x="0" y="1807046"/>
            <a:ext cx="9144000" cy="4286250"/>
          </a:xfrm>
          <a:prstGeom prst="rect">
            <a:avLst/>
          </a:prstGeom>
        </p:spPr>
      </p:pic>
      <p:sp>
        <p:nvSpPr>
          <p:cNvPr id="10" name="Rectángulo 9">
            <a:extLst>
              <a:ext uri="{FF2B5EF4-FFF2-40B4-BE49-F238E27FC236}">
                <a16:creationId xmlns:a16="http://schemas.microsoft.com/office/drawing/2014/main" id="{249AC1CA-9CF9-4D53-A20D-B83573CDF1B0}"/>
              </a:ext>
            </a:extLst>
          </p:cNvPr>
          <p:cNvSpPr/>
          <p:nvPr/>
        </p:nvSpPr>
        <p:spPr>
          <a:xfrm>
            <a:off x="21757" y="2132856"/>
            <a:ext cx="1669923" cy="43204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BAE7CD8D-8BBE-4333-A49D-06433F64862F}"/>
              </a:ext>
            </a:extLst>
          </p:cNvPr>
          <p:cNvSpPr/>
          <p:nvPr/>
        </p:nvSpPr>
        <p:spPr>
          <a:xfrm>
            <a:off x="21757" y="3429000"/>
            <a:ext cx="1669923"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Marcador de pie de página 10">
            <a:extLst>
              <a:ext uri="{FF2B5EF4-FFF2-40B4-BE49-F238E27FC236}">
                <a16:creationId xmlns:a16="http://schemas.microsoft.com/office/drawing/2014/main" id="{655FD79F-0811-224C-95A1-DF530FEB6696}"/>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3" name="Marcador de fecha 9">
            <a:extLst>
              <a:ext uri="{FF2B5EF4-FFF2-40B4-BE49-F238E27FC236}">
                <a16:creationId xmlns:a16="http://schemas.microsoft.com/office/drawing/2014/main" id="{F319371A-91B5-444A-B6EB-66FE7516523C}"/>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553063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48</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09B8C8BF-E1AE-4A25-8688-094C776B68C0}"/>
              </a:ext>
            </a:extLst>
          </p:cNvPr>
          <p:cNvPicPr>
            <a:picLocks noChangeAspect="1"/>
          </p:cNvPicPr>
          <p:nvPr/>
        </p:nvPicPr>
        <p:blipFill>
          <a:blip r:embed="rId3"/>
          <a:stretch>
            <a:fillRect/>
          </a:stretch>
        </p:blipFill>
        <p:spPr>
          <a:xfrm>
            <a:off x="0" y="1802284"/>
            <a:ext cx="9144000" cy="4291012"/>
          </a:xfrm>
          <a:prstGeom prst="rect">
            <a:avLst/>
          </a:prstGeom>
        </p:spPr>
      </p:pic>
      <p:sp>
        <p:nvSpPr>
          <p:cNvPr id="8" name="Marcador de pie de página 10">
            <a:extLst>
              <a:ext uri="{FF2B5EF4-FFF2-40B4-BE49-F238E27FC236}">
                <a16:creationId xmlns:a16="http://schemas.microsoft.com/office/drawing/2014/main" id="{01B0859A-B1A8-D14B-8740-50364AF2177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751FFE73-D154-F74E-80C2-DC58FE42C0AE}"/>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575148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49</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09B8C8BF-E1AE-4A25-8688-094C776B68C0}"/>
              </a:ext>
            </a:extLst>
          </p:cNvPr>
          <p:cNvPicPr>
            <a:picLocks noChangeAspect="1"/>
          </p:cNvPicPr>
          <p:nvPr/>
        </p:nvPicPr>
        <p:blipFill>
          <a:blip r:embed="rId3"/>
          <a:stretch>
            <a:fillRect/>
          </a:stretch>
        </p:blipFill>
        <p:spPr>
          <a:xfrm>
            <a:off x="0" y="1802284"/>
            <a:ext cx="9144000" cy="4291012"/>
          </a:xfrm>
          <a:prstGeom prst="rect">
            <a:avLst/>
          </a:prstGeom>
        </p:spPr>
      </p:pic>
      <p:sp>
        <p:nvSpPr>
          <p:cNvPr id="12" name="Rectángulo 11">
            <a:extLst>
              <a:ext uri="{FF2B5EF4-FFF2-40B4-BE49-F238E27FC236}">
                <a16:creationId xmlns:a16="http://schemas.microsoft.com/office/drawing/2014/main" id="{3ADB698D-30DE-40B6-99DE-E3546EFA0F5E}"/>
              </a:ext>
            </a:extLst>
          </p:cNvPr>
          <p:cNvSpPr/>
          <p:nvPr/>
        </p:nvSpPr>
        <p:spPr>
          <a:xfrm>
            <a:off x="1851088" y="2132856"/>
            <a:ext cx="5457216" cy="43204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Marcador de pie de página 10">
            <a:extLst>
              <a:ext uri="{FF2B5EF4-FFF2-40B4-BE49-F238E27FC236}">
                <a16:creationId xmlns:a16="http://schemas.microsoft.com/office/drawing/2014/main" id="{8EDAA741-53AE-A24D-97C7-28C641A71E0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E208BA61-959B-2646-BBF0-18B06D79AB71}"/>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44974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5</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pic>
        <p:nvPicPr>
          <p:cNvPr id="2050" name="Picture 2" descr="usegalaxy.* servers">
            <a:extLst>
              <a:ext uri="{FF2B5EF4-FFF2-40B4-BE49-F238E27FC236}">
                <a16:creationId xmlns:a16="http://schemas.microsoft.com/office/drawing/2014/main" id="{6EFC47E5-4686-4E8C-B91D-803D2583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7488832" cy="42040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C0EF792-749D-437C-823B-440E892ECB7F}"/>
              </a:ext>
            </a:extLst>
          </p:cNvPr>
          <p:cNvSpPr txBox="1"/>
          <p:nvPr/>
        </p:nvSpPr>
        <p:spPr>
          <a:xfrm>
            <a:off x="1187624" y="5899791"/>
            <a:ext cx="6531464" cy="461665"/>
          </a:xfrm>
          <a:prstGeom prst="rect">
            <a:avLst/>
          </a:prstGeom>
          <a:noFill/>
        </p:spPr>
        <p:txBody>
          <a:bodyPr wrap="square">
            <a:spAutoFit/>
          </a:bodyPr>
          <a:lstStyle/>
          <a:p>
            <a:r>
              <a:rPr lang="es-ES" sz="1200" dirty="0" err="1"/>
              <a:t>Source</a:t>
            </a:r>
            <a:r>
              <a:rPr lang="es-ES" sz="1200" dirty="0"/>
              <a:t>: https://training.galaxyproject.org/training-material/topics/introduction/tutorials/galaxy-intro-short/slides.html?utm_source=usegalaxyeu&amp;utm_medium=website&amp;utm_campaign=covid2021#7</a:t>
            </a:r>
          </a:p>
        </p:txBody>
      </p:sp>
      <p:pic>
        <p:nvPicPr>
          <p:cNvPr id="12" name="Imagen 11">
            <a:extLst>
              <a:ext uri="{FF2B5EF4-FFF2-40B4-BE49-F238E27FC236}">
                <a16:creationId xmlns:a16="http://schemas.microsoft.com/office/drawing/2014/main" id="{F7643240-60E8-4D19-9E9A-51D59AE7F841}"/>
              </a:ext>
            </a:extLst>
          </p:cNvPr>
          <p:cNvPicPr>
            <a:picLocks noChangeAspect="1"/>
          </p:cNvPicPr>
          <p:nvPr/>
        </p:nvPicPr>
        <p:blipFill rotWithShape="1">
          <a:blip r:embed="rId4"/>
          <a:srcRect l="66616" t="54503" r="2028" b="4263"/>
          <a:stretch/>
        </p:blipFill>
        <p:spPr>
          <a:xfrm>
            <a:off x="5868144" y="2706920"/>
            <a:ext cx="2482034" cy="866096"/>
          </a:xfrm>
          <a:prstGeom prst="rect">
            <a:avLst/>
          </a:prstGeom>
        </p:spPr>
      </p:pic>
      <p:sp>
        <p:nvSpPr>
          <p:cNvPr id="9" name="Marcador de pie de página 10">
            <a:extLst>
              <a:ext uri="{FF2B5EF4-FFF2-40B4-BE49-F238E27FC236}">
                <a16:creationId xmlns:a16="http://schemas.microsoft.com/office/drawing/2014/main" id="{C62287CE-ECC0-344F-ADDA-A349C34C5D38}"/>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B45DCCCB-588E-4449-98C0-2DD14BF89B05}"/>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813178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50</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09B8C8BF-E1AE-4A25-8688-094C776B68C0}"/>
              </a:ext>
            </a:extLst>
          </p:cNvPr>
          <p:cNvPicPr>
            <a:picLocks noChangeAspect="1"/>
          </p:cNvPicPr>
          <p:nvPr/>
        </p:nvPicPr>
        <p:blipFill>
          <a:blip r:embed="rId3"/>
          <a:stretch>
            <a:fillRect/>
          </a:stretch>
        </p:blipFill>
        <p:spPr>
          <a:xfrm>
            <a:off x="0" y="1802284"/>
            <a:ext cx="9144000" cy="4291012"/>
          </a:xfrm>
          <a:prstGeom prst="rect">
            <a:avLst/>
          </a:prstGeom>
        </p:spPr>
      </p:pic>
      <p:sp>
        <p:nvSpPr>
          <p:cNvPr id="12" name="Rectángulo 11">
            <a:extLst>
              <a:ext uri="{FF2B5EF4-FFF2-40B4-BE49-F238E27FC236}">
                <a16:creationId xmlns:a16="http://schemas.microsoft.com/office/drawing/2014/main" id="{3ADB698D-30DE-40B6-99DE-E3546EFA0F5E}"/>
              </a:ext>
            </a:extLst>
          </p:cNvPr>
          <p:cNvSpPr/>
          <p:nvPr/>
        </p:nvSpPr>
        <p:spPr>
          <a:xfrm>
            <a:off x="1851088" y="2564904"/>
            <a:ext cx="5457216" cy="352839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Marcador de pie de página 10">
            <a:extLst>
              <a:ext uri="{FF2B5EF4-FFF2-40B4-BE49-F238E27FC236}">
                <a16:creationId xmlns:a16="http://schemas.microsoft.com/office/drawing/2014/main" id="{215F47B3-D4C3-BE40-B2A9-8A9CD0C86B7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5A3B985A-98AF-D245-9013-0F0EBC59F21F}"/>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099597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51</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n-GB" dirty="0"/>
              <a:t>Analysis</a:t>
            </a:r>
          </a:p>
        </p:txBody>
      </p:sp>
      <p:pic>
        <p:nvPicPr>
          <p:cNvPr id="8" name="Imagen 7">
            <a:extLst>
              <a:ext uri="{FF2B5EF4-FFF2-40B4-BE49-F238E27FC236}">
                <a16:creationId xmlns:a16="http://schemas.microsoft.com/office/drawing/2014/main" id="{FA93D5CA-11E9-4680-8CEE-6C02821EE776}"/>
              </a:ext>
            </a:extLst>
          </p:cNvPr>
          <p:cNvPicPr>
            <a:picLocks noChangeAspect="1"/>
          </p:cNvPicPr>
          <p:nvPr/>
        </p:nvPicPr>
        <p:blipFill>
          <a:blip r:embed="rId3"/>
          <a:stretch>
            <a:fillRect/>
          </a:stretch>
        </p:blipFill>
        <p:spPr>
          <a:xfrm>
            <a:off x="0" y="1811809"/>
            <a:ext cx="9144000" cy="4281487"/>
          </a:xfrm>
          <a:prstGeom prst="rect">
            <a:avLst/>
          </a:prstGeom>
        </p:spPr>
      </p:pic>
      <p:sp>
        <p:nvSpPr>
          <p:cNvPr id="10" name="Rectángulo 9">
            <a:extLst>
              <a:ext uri="{FF2B5EF4-FFF2-40B4-BE49-F238E27FC236}">
                <a16:creationId xmlns:a16="http://schemas.microsoft.com/office/drawing/2014/main" id="{A72F718C-CADD-4AFB-AE57-22DF02668514}"/>
              </a:ext>
            </a:extLst>
          </p:cNvPr>
          <p:cNvSpPr/>
          <p:nvPr/>
        </p:nvSpPr>
        <p:spPr>
          <a:xfrm>
            <a:off x="1779080" y="2060848"/>
            <a:ext cx="704688" cy="43204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2F01965D-7078-4245-9DF8-C39D1D7588C0}"/>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7ADAA60B-EA19-7B44-BBF8-E88FAD781C92}"/>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606046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52</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8" name="Imagen 7">
            <a:extLst>
              <a:ext uri="{FF2B5EF4-FFF2-40B4-BE49-F238E27FC236}">
                <a16:creationId xmlns:a16="http://schemas.microsoft.com/office/drawing/2014/main" id="{FA93D5CA-11E9-4680-8CEE-6C02821EE776}"/>
              </a:ext>
            </a:extLst>
          </p:cNvPr>
          <p:cNvPicPr>
            <a:picLocks noChangeAspect="1"/>
          </p:cNvPicPr>
          <p:nvPr/>
        </p:nvPicPr>
        <p:blipFill>
          <a:blip r:embed="rId3"/>
          <a:stretch>
            <a:fillRect/>
          </a:stretch>
        </p:blipFill>
        <p:spPr>
          <a:xfrm>
            <a:off x="0" y="1811809"/>
            <a:ext cx="9144000" cy="4281487"/>
          </a:xfrm>
          <a:prstGeom prst="rect">
            <a:avLst/>
          </a:prstGeom>
        </p:spPr>
      </p:pic>
      <p:sp>
        <p:nvSpPr>
          <p:cNvPr id="9" name="Rectángulo 8">
            <a:extLst>
              <a:ext uri="{FF2B5EF4-FFF2-40B4-BE49-F238E27FC236}">
                <a16:creationId xmlns:a16="http://schemas.microsoft.com/office/drawing/2014/main" id="{1755D7FC-049A-435C-9AE9-05ECA856EF07}"/>
              </a:ext>
            </a:extLst>
          </p:cNvPr>
          <p:cNvSpPr/>
          <p:nvPr/>
        </p:nvSpPr>
        <p:spPr>
          <a:xfrm>
            <a:off x="1763688" y="2420888"/>
            <a:ext cx="5544616" cy="367240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Marcador de pie de página 10">
            <a:extLst>
              <a:ext uri="{FF2B5EF4-FFF2-40B4-BE49-F238E27FC236}">
                <a16:creationId xmlns:a16="http://schemas.microsoft.com/office/drawing/2014/main" id="{18CFC75D-56D6-FA49-A770-87844912D33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3" name="Marcador de fecha 9">
            <a:extLst>
              <a:ext uri="{FF2B5EF4-FFF2-40B4-BE49-F238E27FC236}">
                <a16:creationId xmlns:a16="http://schemas.microsoft.com/office/drawing/2014/main" id="{B24C91E1-3ABD-2648-A8A9-91F9F31AC9E5}"/>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46176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53</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D6CF0C4B-7397-4031-9FF1-A68E883F8933}"/>
              </a:ext>
            </a:extLst>
          </p:cNvPr>
          <p:cNvPicPr>
            <a:picLocks noChangeAspect="1"/>
          </p:cNvPicPr>
          <p:nvPr/>
        </p:nvPicPr>
        <p:blipFill>
          <a:blip r:embed="rId3"/>
          <a:stretch>
            <a:fillRect/>
          </a:stretch>
        </p:blipFill>
        <p:spPr>
          <a:xfrm>
            <a:off x="0" y="1811809"/>
            <a:ext cx="9144000" cy="4281487"/>
          </a:xfrm>
          <a:prstGeom prst="rect">
            <a:avLst/>
          </a:prstGeom>
        </p:spPr>
      </p:pic>
      <p:sp>
        <p:nvSpPr>
          <p:cNvPr id="10" name="Rectángulo 9">
            <a:extLst>
              <a:ext uri="{FF2B5EF4-FFF2-40B4-BE49-F238E27FC236}">
                <a16:creationId xmlns:a16="http://schemas.microsoft.com/office/drawing/2014/main" id="{FCD1BBCE-1C7F-4E12-A6C9-EA57408490F0}"/>
              </a:ext>
            </a:extLst>
          </p:cNvPr>
          <p:cNvSpPr/>
          <p:nvPr/>
        </p:nvSpPr>
        <p:spPr>
          <a:xfrm>
            <a:off x="1763688" y="2132856"/>
            <a:ext cx="5544616" cy="367240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Marcador de pie de página 10">
            <a:extLst>
              <a:ext uri="{FF2B5EF4-FFF2-40B4-BE49-F238E27FC236}">
                <a16:creationId xmlns:a16="http://schemas.microsoft.com/office/drawing/2014/main" id="{964A5608-C5BE-A343-A139-B54C63DB0E6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6399589A-71AB-6B4D-A66B-6D83CCAA20EC}"/>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032653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54</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D6CF0C4B-7397-4031-9FF1-A68E883F8933}"/>
              </a:ext>
            </a:extLst>
          </p:cNvPr>
          <p:cNvPicPr>
            <a:picLocks noChangeAspect="1"/>
          </p:cNvPicPr>
          <p:nvPr/>
        </p:nvPicPr>
        <p:blipFill>
          <a:blip r:embed="rId3"/>
          <a:stretch>
            <a:fillRect/>
          </a:stretch>
        </p:blipFill>
        <p:spPr>
          <a:xfrm>
            <a:off x="0" y="1811809"/>
            <a:ext cx="9144000" cy="4281487"/>
          </a:xfrm>
          <a:prstGeom prst="rect">
            <a:avLst/>
          </a:prstGeom>
        </p:spPr>
      </p:pic>
      <p:sp>
        <p:nvSpPr>
          <p:cNvPr id="8" name="Rectángulo 7">
            <a:extLst>
              <a:ext uri="{FF2B5EF4-FFF2-40B4-BE49-F238E27FC236}">
                <a16:creationId xmlns:a16="http://schemas.microsoft.com/office/drawing/2014/main" id="{99599026-5372-4490-996F-AC7575DD5786}"/>
              </a:ext>
            </a:extLst>
          </p:cNvPr>
          <p:cNvSpPr/>
          <p:nvPr/>
        </p:nvSpPr>
        <p:spPr>
          <a:xfrm>
            <a:off x="7380312" y="2132856"/>
            <a:ext cx="1728192" cy="403244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EF09FBC3-96BD-A54E-88E7-2B586B5C5690}"/>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46A97FFE-3300-764B-9D90-B995033B549E}"/>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265045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2EE7493-7DF3-4B4B-AE9A-FA0C14F6D977}"/>
              </a:ext>
            </a:extLst>
          </p:cNvPr>
          <p:cNvPicPr>
            <a:picLocks noChangeAspect="1"/>
          </p:cNvPicPr>
          <p:nvPr/>
        </p:nvPicPr>
        <p:blipFill>
          <a:blip r:embed="rId3"/>
          <a:stretch>
            <a:fillRect/>
          </a:stretch>
        </p:blipFill>
        <p:spPr>
          <a:xfrm>
            <a:off x="0" y="2121941"/>
            <a:ext cx="9144000" cy="4043363"/>
          </a:xfrm>
          <a:prstGeom prst="rect">
            <a:avLst/>
          </a:prstGeom>
        </p:spPr>
      </p:pic>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55</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sp>
        <p:nvSpPr>
          <p:cNvPr id="8" name="Rectángulo 7">
            <a:extLst>
              <a:ext uri="{FF2B5EF4-FFF2-40B4-BE49-F238E27FC236}">
                <a16:creationId xmlns:a16="http://schemas.microsoft.com/office/drawing/2014/main" id="{99599026-5372-4490-996F-AC7575DD5786}"/>
              </a:ext>
            </a:extLst>
          </p:cNvPr>
          <p:cNvSpPr/>
          <p:nvPr/>
        </p:nvSpPr>
        <p:spPr>
          <a:xfrm>
            <a:off x="7380312" y="2132856"/>
            <a:ext cx="1728192" cy="4032448"/>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E7E9FC4E-0806-814C-A783-0AC95F6C076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1F0F7A4C-F6DB-1B41-990B-DECD81C9FDCC}"/>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62609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6E4B841-7A4A-40E8-81EE-620051F4C069}"/>
              </a:ext>
            </a:extLst>
          </p:cNvPr>
          <p:cNvPicPr>
            <a:picLocks noChangeAspect="1"/>
          </p:cNvPicPr>
          <p:nvPr/>
        </p:nvPicPr>
        <p:blipFill>
          <a:blip r:embed="rId3"/>
          <a:stretch>
            <a:fillRect/>
          </a:stretch>
        </p:blipFill>
        <p:spPr>
          <a:xfrm>
            <a:off x="0" y="2049933"/>
            <a:ext cx="9144000" cy="4043363"/>
          </a:xfrm>
          <a:prstGeom prst="rect">
            <a:avLst/>
          </a:prstGeom>
        </p:spPr>
      </p:pic>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56</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sp>
        <p:nvSpPr>
          <p:cNvPr id="8" name="Rectángulo 7">
            <a:extLst>
              <a:ext uri="{FF2B5EF4-FFF2-40B4-BE49-F238E27FC236}">
                <a16:creationId xmlns:a16="http://schemas.microsoft.com/office/drawing/2014/main" id="{99599026-5372-4490-996F-AC7575DD5786}"/>
              </a:ext>
            </a:extLst>
          </p:cNvPr>
          <p:cNvSpPr/>
          <p:nvPr/>
        </p:nvSpPr>
        <p:spPr>
          <a:xfrm>
            <a:off x="7380312" y="2348880"/>
            <a:ext cx="1728192" cy="38164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C5163A8D-732E-8440-BD5D-B1AD2581F183}"/>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755EA18A-F701-AB41-8D80-48041E9B8C0B}"/>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22651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57</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4" name="Imagen 3">
            <a:extLst>
              <a:ext uri="{FF2B5EF4-FFF2-40B4-BE49-F238E27FC236}">
                <a16:creationId xmlns:a16="http://schemas.microsoft.com/office/drawing/2014/main" id="{C926958B-26F0-467B-A55B-36D706B21A3D}"/>
              </a:ext>
            </a:extLst>
          </p:cNvPr>
          <p:cNvPicPr>
            <a:picLocks noChangeAspect="1"/>
          </p:cNvPicPr>
          <p:nvPr/>
        </p:nvPicPr>
        <p:blipFill rotWithShape="1">
          <a:blip r:embed="rId3"/>
          <a:srcRect l="4443" t="9757"/>
          <a:stretch/>
        </p:blipFill>
        <p:spPr>
          <a:xfrm>
            <a:off x="1100835" y="2492896"/>
            <a:ext cx="6942329" cy="2808312"/>
          </a:xfrm>
          <a:prstGeom prst="rect">
            <a:avLst/>
          </a:prstGeom>
        </p:spPr>
      </p:pic>
      <p:sp>
        <p:nvSpPr>
          <p:cNvPr id="9" name="Rectángulo 8">
            <a:extLst>
              <a:ext uri="{FF2B5EF4-FFF2-40B4-BE49-F238E27FC236}">
                <a16:creationId xmlns:a16="http://schemas.microsoft.com/office/drawing/2014/main" id="{5FAFBD96-57FA-1A4E-A361-4E841935CE3F}"/>
              </a:ext>
            </a:extLst>
          </p:cNvPr>
          <p:cNvSpPr/>
          <p:nvPr/>
        </p:nvSpPr>
        <p:spPr>
          <a:xfrm>
            <a:off x="4801699" y="2435280"/>
            <a:ext cx="3241465" cy="286084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A2E03D7A-4197-5D42-AABB-DF25BDB5754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0E47E805-DD10-694A-B9D7-98F8570C5B3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71285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58</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6" name="Imagen 5">
            <a:extLst>
              <a:ext uri="{FF2B5EF4-FFF2-40B4-BE49-F238E27FC236}">
                <a16:creationId xmlns:a16="http://schemas.microsoft.com/office/drawing/2014/main" id="{E02C3E5E-01B5-4CEC-A68C-0925A64C58F5}"/>
              </a:ext>
            </a:extLst>
          </p:cNvPr>
          <p:cNvPicPr>
            <a:picLocks noChangeAspect="1"/>
          </p:cNvPicPr>
          <p:nvPr/>
        </p:nvPicPr>
        <p:blipFill>
          <a:blip r:embed="rId3"/>
          <a:stretch>
            <a:fillRect/>
          </a:stretch>
        </p:blipFill>
        <p:spPr>
          <a:xfrm>
            <a:off x="0" y="1805905"/>
            <a:ext cx="9144000" cy="4143375"/>
          </a:xfrm>
          <a:prstGeom prst="rect">
            <a:avLst/>
          </a:prstGeom>
        </p:spPr>
      </p:pic>
      <p:sp>
        <p:nvSpPr>
          <p:cNvPr id="10" name="Rectángulo 9">
            <a:extLst>
              <a:ext uri="{FF2B5EF4-FFF2-40B4-BE49-F238E27FC236}">
                <a16:creationId xmlns:a16="http://schemas.microsoft.com/office/drawing/2014/main" id="{41744FAE-2388-4385-979F-39D0932E6CE3}"/>
              </a:ext>
            </a:extLst>
          </p:cNvPr>
          <p:cNvSpPr/>
          <p:nvPr/>
        </p:nvSpPr>
        <p:spPr>
          <a:xfrm>
            <a:off x="3563888" y="1805905"/>
            <a:ext cx="504056" cy="254943"/>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Rectángulo 10">
            <a:extLst>
              <a:ext uri="{FF2B5EF4-FFF2-40B4-BE49-F238E27FC236}">
                <a16:creationId xmlns:a16="http://schemas.microsoft.com/office/drawing/2014/main" id="{3E28B242-162D-419B-AACD-7EEFA6A792CE}"/>
              </a:ext>
            </a:extLst>
          </p:cNvPr>
          <p:cNvSpPr/>
          <p:nvPr/>
        </p:nvSpPr>
        <p:spPr>
          <a:xfrm>
            <a:off x="3563888" y="2132856"/>
            <a:ext cx="1152128" cy="16715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F913ED4C-43A1-2449-88F1-EB4A5BCDEF9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5ECC2D00-483D-5047-A981-F924EF8B869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219840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699AF5B0-D5E6-4C2A-9AA6-0323243C83E7}"/>
              </a:ext>
            </a:extLst>
          </p:cNvPr>
          <p:cNvSpPr>
            <a:spLocks noGrp="1"/>
          </p:cNvSpPr>
          <p:nvPr>
            <p:ph type="sldNum" sz="quarter" idx="12"/>
          </p:nvPr>
        </p:nvSpPr>
        <p:spPr/>
        <p:txBody>
          <a:bodyPr/>
          <a:lstStyle/>
          <a:p>
            <a:fld id="{132FADFE-3B8F-471C-ABF0-DBC7717ECBBC}" type="slidenum">
              <a:rPr lang="es-ES" smtClean="0"/>
              <a:t>59</a:t>
            </a:fld>
            <a:endParaRPr lang="es-ES" dirty="0"/>
          </a:p>
        </p:txBody>
      </p:sp>
      <p:sp>
        <p:nvSpPr>
          <p:cNvPr id="7" name="1 Título">
            <a:extLst>
              <a:ext uri="{FF2B5EF4-FFF2-40B4-BE49-F238E27FC236}">
                <a16:creationId xmlns:a16="http://schemas.microsoft.com/office/drawing/2014/main" id="{B88233C8-89AB-41A6-B59A-E4D3903BDE68}"/>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4.2. </a:t>
            </a:r>
            <a:r>
              <a:rPr lang="es-ES" dirty="0" err="1"/>
              <a:t>Analysis</a:t>
            </a:r>
            <a:endParaRPr lang="es-ES" dirty="0"/>
          </a:p>
        </p:txBody>
      </p:sp>
      <p:pic>
        <p:nvPicPr>
          <p:cNvPr id="8" name="Imagen 7">
            <a:extLst>
              <a:ext uri="{FF2B5EF4-FFF2-40B4-BE49-F238E27FC236}">
                <a16:creationId xmlns:a16="http://schemas.microsoft.com/office/drawing/2014/main" id="{643CAECD-EFAA-4B90-9AF5-79074C262F07}"/>
              </a:ext>
            </a:extLst>
          </p:cNvPr>
          <p:cNvPicPr>
            <a:picLocks noChangeAspect="1"/>
          </p:cNvPicPr>
          <p:nvPr/>
        </p:nvPicPr>
        <p:blipFill>
          <a:blip r:embed="rId3"/>
          <a:stretch>
            <a:fillRect/>
          </a:stretch>
        </p:blipFill>
        <p:spPr>
          <a:xfrm>
            <a:off x="0" y="1821333"/>
            <a:ext cx="9144000" cy="4271963"/>
          </a:xfrm>
          <a:prstGeom prst="rect">
            <a:avLst/>
          </a:prstGeom>
        </p:spPr>
      </p:pic>
      <p:sp>
        <p:nvSpPr>
          <p:cNvPr id="9" name="Marcador de pie de página 10">
            <a:extLst>
              <a:ext uri="{FF2B5EF4-FFF2-40B4-BE49-F238E27FC236}">
                <a16:creationId xmlns:a16="http://schemas.microsoft.com/office/drawing/2014/main" id="{398BBEDF-4EAC-044A-96E5-B40A7013266C}"/>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7891DB27-49F0-4B48-84FF-68AEF5406D0F}"/>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74441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6</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sp>
        <p:nvSpPr>
          <p:cNvPr id="10" name="CuadroTexto 9">
            <a:extLst>
              <a:ext uri="{FF2B5EF4-FFF2-40B4-BE49-F238E27FC236}">
                <a16:creationId xmlns:a16="http://schemas.microsoft.com/office/drawing/2014/main" id="{CC0EF792-749D-437C-823B-440E892ECB7F}"/>
              </a:ext>
            </a:extLst>
          </p:cNvPr>
          <p:cNvSpPr txBox="1"/>
          <p:nvPr/>
        </p:nvSpPr>
        <p:spPr>
          <a:xfrm>
            <a:off x="1187624" y="5899791"/>
            <a:ext cx="6531464" cy="461665"/>
          </a:xfrm>
          <a:prstGeom prst="rect">
            <a:avLst/>
          </a:prstGeom>
          <a:noFill/>
        </p:spPr>
        <p:txBody>
          <a:bodyPr wrap="square">
            <a:spAutoFit/>
          </a:bodyPr>
          <a:lstStyle/>
          <a:p>
            <a:r>
              <a:rPr lang="es-ES" sz="1200" dirty="0" err="1"/>
              <a:t>Source</a:t>
            </a:r>
            <a:r>
              <a:rPr lang="es-ES" sz="1200" dirty="0"/>
              <a:t>: https://training.galaxyproject.org/training-material/topics/introduction/tutorials/galaxy-intro-short/slides.html?utm_source=usegalaxyeu&amp;utm_medium=website&amp;utm_campaign=covid2021#7</a:t>
            </a:r>
          </a:p>
        </p:txBody>
      </p:sp>
      <p:pic>
        <p:nvPicPr>
          <p:cNvPr id="6" name="Imagen 5">
            <a:extLst>
              <a:ext uri="{FF2B5EF4-FFF2-40B4-BE49-F238E27FC236}">
                <a16:creationId xmlns:a16="http://schemas.microsoft.com/office/drawing/2014/main" id="{718EDAE5-1EE3-4300-95FA-43DA0DEDD012}"/>
              </a:ext>
            </a:extLst>
          </p:cNvPr>
          <p:cNvPicPr>
            <a:picLocks noChangeAspect="1"/>
          </p:cNvPicPr>
          <p:nvPr/>
        </p:nvPicPr>
        <p:blipFill>
          <a:blip r:embed="rId3"/>
          <a:stretch>
            <a:fillRect/>
          </a:stretch>
        </p:blipFill>
        <p:spPr>
          <a:xfrm>
            <a:off x="835208" y="1793171"/>
            <a:ext cx="7236296" cy="4094407"/>
          </a:xfrm>
          <a:prstGeom prst="rect">
            <a:avLst/>
          </a:prstGeom>
        </p:spPr>
      </p:pic>
      <p:sp>
        <p:nvSpPr>
          <p:cNvPr id="8" name="Marcador de pie de página 10">
            <a:extLst>
              <a:ext uri="{FF2B5EF4-FFF2-40B4-BE49-F238E27FC236}">
                <a16:creationId xmlns:a16="http://schemas.microsoft.com/office/drawing/2014/main" id="{93A5B8AD-0374-6647-BD1A-414924C86C1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936C6BD6-C5B7-AF48-B1EA-33C15CDAB7B5}"/>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175917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60</a:t>
            </a:fld>
            <a:endParaRPr lang="es-ES" dirty="0"/>
          </a:p>
        </p:txBody>
      </p:sp>
      <p:pic>
        <p:nvPicPr>
          <p:cNvPr id="11" name="Imagen 10">
            <a:extLst>
              <a:ext uri="{FF2B5EF4-FFF2-40B4-BE49-F238E27FC236}">
                <a16:creationId xmlns:a16="http://schemas.microsoft.com/office/drawing/2014/main" id="{BAB9D3DA-BA1B-4D7E-A3B6-7D2FF23DDCC2}"/>
              </a:ext>
            </a:extLst>
          </p:cNvPr>
          <p:cNvPicPr>
            <a:picLocks noChangeAspect="1"/>
          </p:cNvPicPr>
          <p:nvPr/>
        </p:nvPicPr>
        <p:blipFill rotWithShape="1">
          <a:blip r:embed="rId3">
            <a:clrChange>
              <a:clrFrom>
                <a:srgbClr val="FFFFFF"/>
              </a:clrFrom>
              <a:clrTo>
                <a:srgbClr val="FFFFFF">
                  <a:alpha val="0"/>
                </a:srgbClr>
              </a:clrTo>
            </a:clrChange>
          </a:blip>
          <a:srcRect l="5901" t="8649" r="6875" b="14341"/>
          <a:stretch/>
        </p:blipFill>
        <p:spPr>
          <a:xfrm>
            <a:off x="584101" y="3736366"/>
            <a:ext cx="7975798" cy="2232249"/>
          </a:xfrm>
          <a:prstGeom prst="rect">
            <a:avLst/>
          </a:prstGeom>
        </p:spPr>
      </p:pic>
      <p:pic>
        <p:nvPicPr>
          <p:cNvPr id="12" name="Picture 2" descr="Galaxy | Earlham Institute">
            <a:extLst>
              <a:ext uri="{FF2B5EF4-FFF2-40B4-BE49-F238E27FC236}">
                <a16:creationId xmlns:a16="http://schemas.microsoft.com/office/drawing/2014/main" id="{261E29E4-A3DD-46E9-9347-0DEEA1DAF79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3222" t="37806" r="13222" b="34758"/>
          <a:stretch/>
        </p:blipFill>
        <p:spPr bwMode="auto">
          <a:xfrm>
            <a:off x="2663788" y="2116496"/>
            <a:ext cx="3816424" cy="9541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A2050B6F-758E-4712-A8AC-B1D98ABAC7BC}"/>
              </a:ext>
            </a:extLst>
          </p:cNvPr>
          <p:cNvCxnSpPr>
            <a:stCxn id="12" idx="2"/>
          </p:cNvCxnSpPr>
          <p:nvPr/>
        </p:nvCxnSpPr>
        <p:spPr>
          <a:xfrm flipH="1">
            <a:off x="1907704"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5CC31E7-8814-478D-8279-E13C33F1E2B3}"/>
              </a:ext>
            </a:extLst>
          </p:cNvPr>
          <p:cNvCxnSpPr>
            <a:cxnSpLocks/>
            <a:stCxn id="12" idx="2"/>
            <a:endCxn id="11" idx="0"/>
          </p:cNvCxnSpPr>
          <p:nvPr/>
        </p:nvCxnSpPr>
        <p:spPr>
          <a:xfrm>
            <a:off x="4572000" y="3070602"/>
            <a:ext cx="0"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806BDE5A-CEFB-4351-A250-BCB6C5940B79}"/>
              </a:ext>
            </a:extLst>
          </p:cNvPr>
          <p:cNvCxnSpPr>
            <a:cxnSpLocks/>
            <a:stCxn id="12" idx="2"/>
          </p:cNvCxnSpPr>
          <p:nvPr/>
        </p:nvCxnSpPr>
        <p:spPr>
          <a:xfrm>
            <a:off x="4572000" y="3070602"/>
            <a:ext cx="2664296" cy="665764"/>
          </a:xfrm>
          <a:prstGeom prst="straightConnector1">
            <a:avLst/>
          </a:prstGeom>
          <a:ln w="38100">
            <a:solidFill>
              <a:srgbClr val="41719C"/>
            </a:solidFill>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72144968-95B0-4A0E-8550-B8E29BA9950B}"/>
              </a:ext>
            </a:extLst>
          </p:cNvPr>
          <p:cNvSpPr/>
          <p:nvPr/>
        </p:nvSpPr>
        <p:spPr>
          <a:xfrm>
            <a:off x="6084171" y="3736366"/>
            <a:ext cx="2664293" cy="261998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 </a:t>
            </a:r>
            <a:r>
              <a:rPr lang="es-ES" dirty="0" err="1"/>
              <a:t>How</a:t>
            </a:r>
            <a:r>
              <a:rPr lang="es-ES" dirty="0"/>
              <a:t> to use Galaxy?</a:t>
            </a:r>
          </a:p>
        </p:txBody>
      </p:sp>
      <p:sp>
        <p:nvSpPr>
          <p:cNvPr id="16" name="Marcador de pie de página 10">
            <a:extLst>
              <a:ext uri="{FF2B5EF4-FFF2-40B4-BE49-F238E27FC236}">
                <a16:creationId xmlns:a16="http://schemas.microsoft.com/office/drawing/2014/main" id="{0EE150DB-0E05-FC45-B08E-3F9CC296C81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7" name="Marcador de fecha 9">
            <a:extLst>
              <a:ext uri="{FF2B5EF4-FFF2-40B4-BE49-F238E27FC236}">
                <a16:creationId xmlns:a16="http://schemas.microsoft.com/office/drawing/2014/main" id="{2388FC12-D307-084C-8B66-BC132042A1A9}"/>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424088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61</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62238514-F580-48F8-B252-6BE4A684A7D5}"/>
              </a:ext>
            </a:extLst>
          </p:cNvPr>
          <p:cNvPicPr>
            <a:picLocks noChangeAspect="1"/>
          </p:cNvPicPr>
          <p:nvPr/>
        </p:nvPicPr>
        <p:blipFill>
          <a:blip r:embed="rId3"/>
          <a:stretch>
            <a:fillRect/>
          </a:stretch>
        </p:blipFill>
        <p:spPr>
          <a:xfrm>
            <a:off x="0" y="2780928"/>
            <a:ext cx="9132370" cy="2692492"/>
          </a:xfrm>
          <a:prstGeom prst="rect">
            <a:avLst/>
          </a:prstGeom>
        </p:spPr>
      </p:pic>
      <p:sp>
        <p:nvSpPr>
          <p:cNvPr id="9" name="Marcador de pie de página 10">
            <a:extLst>
              <a:ext uri="{FF2B5EF4-FFF2-40B4-BE49-F238E27FC236}">
                <a16:creationId xmlns:a16="http://schemas.microsoft.com/office/drawing/2014/main" id="{AFC8B304-5356-EB48-9681-0BAD32FD0E8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669F4AD0-55CC-7F4B-B8EA-3D2DE0D38B67}"/>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530678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62</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80C69DF8-7802-43A3-BD40-D27EB16784C1}"/>
              </a:ext>
            </a:extLst>
          </p:cNvPr>
          <p:cNvPicPr>
            <a:picLocks noChangeAspect="1"/>
          </p:cNvPicPr>
          <p:nvPr/>
        </p:nvPicPr>
        <p:blipFill>
          <a:blip r:embed="rId3"/>
          <a:stretch>
            <a:fillRect/>
          </a:stretch>
        </p:blipFill>
        <p:spPr>
          <a:xfrm>
            <a:off x="0" y="1905917"/>
            <a:ext cx="9144000" cy="4043363"/>
          </a:xfrm>
          <a:prstGeom prst="rect">
            <a:avLst/>
          </a:prstGeom>
        </p:spPr>
      </p:pic>
      <p:sp>
        <p:nvSpPr>
          <p:cNvPr id="9" name="Rectángulo 8">
            <a:extLst>
              <a:ext uri="{FF2B5EF4-FFF2-40B4-BE49-F238E27FC236}">
                <a16:creationId xmlns:a16="http://schemas.microsoft.com/office/drawing/2014/main" id="{5693C92F-3EB8-4857-85C9-98FE033456DC}"/>
              </a:ext>
            </a:extLst>
          </p:cNvPr>
          <p:cNvSpPr/>
          <p:nvPr/>
        </p:nvSpPr>
        <p:spPr>
          <a:xfrm>
            <a:off x="8858250" y="2204865"/>
            <a:ext cx="285750"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D9E5A6CB-2269-49CA-941B-EFD7719A5279}"/>
              </a:ext>
            </a:extLst>
          </p:cNvPr>
          <p:cNvSpPr/>
          <p:nvPr/>
        </p:nvSpPr>
        <p:spPr>
          <a:xfrm>
            <a:off x="6732240" y="3140967"/>
            <a:ext cx="1008112" cy="21602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pie de página 10">
            <a:extLst>
              <a:ext uri="{FF2B5EF4-FFF2-40B4-BE49-F238E27FC236}">
                <a16:creationId xmlns:a16="http://schemas.microsoft.com/office/drawing/2014/main" id="{B755151F-007A-B843-83F8-7A9C234B993B}"/>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3583538E-A2A9-7F4F-9181-D7B63FE588F4}"/>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776544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63</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8B2F37B5-1102-43B4-8CFC-9EDA26EF550F}"/>
              </a:ext>
            </a:extLst>
          </p:cNvPr>
          <p:cNvPicPr>
            <a:picLocks noChangeAspect="1"/>
          </p:cNvPicPr>
          <p:nvPr/>
        </p:nvPicPr>
        <p:blipFill>
          <a:blip r:embed="rId3"/>
          <a:stretch>
            <a:fillRect/>
          </a:stretch>
        </p:blipFill>
        <p:spPr>
          <a:xfrm>
            <a:off x="0" y="1954684"/>
            <a:ext cx="9144000" cy="4138612"/>
          </a:xfrm>
          <a:prstGeom prst="rect">
            <a:avLst/>
          </a:prstGeom>
        </p:spPr>
      </p:pic>
      <p:sp>
        <p:nvSpPr>
          <p:cNvPr id="9" name="Marcador de pie de página 10">
            <a:extLst>
              <a:ext uri="{FF2B5EF4-FFF2-40B4-BE49-F238E27FC236}">
                <a16:creationId xmlns:a16="http://schemas.microsoft.com/office/drawing/2014/main" id="{3A8CFF39-D94F-C745-A451-CC618F92186D}"/>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646986F5-E89E-7549-8F0C-0F9E1D04F369}"/>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262317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64</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B9D6687F-F3B4-4E78-B37A-F7E4114C6994}"/>
              </a:ext>
            </a:extLst>
          </p:cNvPr>
          <p:cNvPicPr>
            <a:picLocks noChangeAspect="1"/>
          </p:cNvPicPr>
          <p:nvPr/>
        </p:nvPicPr>
        <p:blipFill>
          <a:blip r:embed="rId3"/>
          <a:stretch>
            <a:fillRect/>
          </a:stretch>
        </p:blipFill>
        <p:spPr>
          <a:xfrm>
            <a:off x="0" y="1888579"/>
            <a:ext cx="9144000" cy="4276725"/>
          </a:xfrm>
          <a:prstGeom prst="rect">
            <a:avLst/>
          </a:prstGeom>
        </p:spPr>
      </p:pic>
      <p:sp>
        <p:nvSpPr>
          <p:cNvPr id="9" name="Rectángulo 8">
            <a:extLst>
              <a:ext uri="{FF2B5EF4-FFF2-40B4-BE49-F238E27FC236}">
                <a16:creationId xmlns:a16="http://schemas.microsoft.com/office/drawing/2014/main" id="{A0FF0FE2-D111-4F97-86D8-52D3E3273D8D}"/>
              </a:ext>
            </a:extLst>
          </p:cNvPr>
          <p:cNvSpPr/>
          <p:nvPr/>
        </p:nvSpPr>
        <p:spPr>
          <a:xfrm>
            <a:off x="2843808" y="1888579"/>
            <a:ext cx="792088" cy="31628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450399D9-0CBC-7B44-8DF9-1B4300F14F2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7C100971-F28A-9C44-8BEB-DFED651F9C1F}"/>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12218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65</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E1FB1761-D2DF-464D-ADC6-DA2F17D0E845}"/>
              </a:ext>
            </a:extLst>
          </p:cNvPr>
          <p:cNvPicPr>
            <a:picLocks noChangeAspect="1"/>
          </p:cNvPicPr>
          <p:nvPr/>
        </p:nvPicPr>
        <p:blipFill>
          <a:blip r:embed="rId3"/>
          <a:stretch>
            <a:fillRect/>
          </a:stretch>
        </p:blipFill>
        <p:spPr>
          <a:xfrm>
            <a:off x="0" y="1844824"/>
            <a:ext cx="9144000" cy="4295775"/>
          </a:xfrm>
          <a:prstGeom prst="rect">
            <a:avLst/>
          </a:prstGeom>
        </p:spPr>
      </p:pic>
      <p:sp>
        <p:nvSpPr>
          <p:cNvPr id="9" name="Marcador de pie de página 10">
            <a:extLst>
              <a:ext uri="{FF2B5EF4-FFF2-40B4-BE49-F238E27FC236}">
                <a16:creationId xmlns:a16="http://schemas.microsoft.com/office/drawing/2014/main" id="{D852389E-05F2-A742-8CDF-377CAC0179A1}"/>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065EAA36-DC9F-8342-8FF8-33A63C52D317}"/>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590928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66</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1887612" y="2924945"/>
            <a:ext cx="452140" cy="288032"/>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1E2F707D-17A3-974E-AF9F-748C8C6BDBB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E377417D-78C4-3242-B7BF-5D9F5913E97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484122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67</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1979712" y="3212976"/>
            <a:ext cx="452140"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B876679A-DA7F-FF47-8DDD-127FD92AF0A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3CEED7E9-EFB2-DF49-AC9F-5AC1702E195B}"/>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359062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68</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9E987C9B-54D4-41EB-8AC8-FDE482D6E2F2}"/>
              </a:ext>
            </a:extLst>
          </p:cNvPr>
          <p:cNvPicPr>
            <a:picLocks noChangeAspect="1"/>
          </p:cNvPicPr>
          <p:nvPr/>
        </p:nvPicPr>
        <p:blipFill>
          <a:blip r:embed="rId3"/>
          <a:stretch>
            <a:fillRect/>
          </a:stretch>
        </p:blipFill>
        <p:spPr>
          <a:xfrm>
            <a:off x="0" y="1816571"/>
            <a:ext cx="9144000" cy="4276725"/>
          </a:xfrm>
          <a:prstGeom prst="rect">
            <a:avLst/>
          </a:prstGeom>
        </p:spPr>
      </p:pic>
      <p:sp>
        <p:nvSpPr>
          <p:cNvPr id="9" name="Marcador de pie de página 10">
            <a:extLst>
              <a:ext uri="{FF2B5EF4-FFF2-40B4-BE49-F238E27FC236}">
                <a16:creationId xmlns:a16="http://schemas.microsoft.com/office/drawing/2014/main" id="{DB642148-B59F-5C48-8030-7B4C2BAFDE48}"/>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B31E2D07-1ED0-904E-BCF8-CB31EC165ED3}"/>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403583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69</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3356992"/>
            <a:ext cx="452140"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D00BD1A7-DB9F-7541-BABF-975C7FC969BF}"/>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783674B1-36AE-8A43-85EC-66799CB3776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318002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7</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pic>
        <p:nvPicPr>
          <p:cNvPr id="2050" name="Picture 2" descr="usegalaxy.* servers">
            <a:extLst>
              <a:ext uri="{FF2B5EF4-FFF2-40B4-BE49-F238E27FC236}">
                <a16:creationId xmlns:a16="http://schemas.microsoft.com/office/drawing/2014/main" id="{6EFC47E5-4686-4E8C-B91D-803D2583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7488832" cy="42040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C0EF792-749D-437C-823B-440E892ECB7F}"/>
              </a:ext>
            </a:extLst>
          </p:cNvPr>
          <p:cNvSpPr txBox="1"/>
          <p:nvPr/>
        </p:nvSpPr>
        <p:spPr>
          <a:xfrm>
            <a:off x="1187624" y="5899791"/>
            <a:ext cx="6531464" cy="461665"/>
          </a:xfrm>
          <a:prstGeom prst="rect">
            <a:avLst/>
          </a:prstGeom>
          <a:noFill/>
        </p:spPr>
        <p:txBody>
          <a:bodyPr wrap="square">
            <a:spAutoFit/>
          </a:bodyPr>
          <a:lstStyle/>
          <a:p>
            <a:r>
              <a:rPr lang="es-ES" sz="1200" dirty="0" err="1"/>
              <a:t>Source</a:t>
            </a:r>
            <a:r>
              <a:rPr lang="es-ES" sz="1200" dirty="0"/>
              <a:t>: https://training.galaxyproject.org/training-material/topics/introduction/tutorials/galaxy-intro-short/slides.html?utm_source=usegalaxyeu&amp;utm_medium=website&amp;utm_campaign=covid2021#7</a:t>
            </a:r>
          </a:p>
        </p:txBody>
      </p:sp>
      <p:pic>
        <p:nvPicPr>
          <p:cNvPr id="9" name="Imagen 8">
            <a:extLst>
              <a:ext uri="{FF2B5EF4-FFF2-40B4-BE49-F238E27FC236}">
                <a16:creationId xmlns:a16="http://schemas.microsoft.com/office/drawing/2014/main" id="{129D4C3D-CD70-4533-BC79-6DB14DA1FF3B}"/>
              </a:ext>
            </a:extLst>
          </p:cNvPr>
          <p:cNvPicPr>
            <a:picLocks noChangeAspect="1"/>
          </p:cNvPicPr>
          <p:nvPr/>
        </p:nvPicPr>
        <p:blipFill rotWithShape="1">
          <a:blip r:embed="rId4"/>
          <a:srcRect l="2028" t="6603" r="2028" b="4263"/>
          <a:stretch/>
        </p:blipFill>
        <p:spPr>
          <a:xfrm>
            <a:off x="755576" y="1700808"/>
            <a:ext cx="7594602" cy="1872208"/>
          </a:xfrm>
          <a:prstGeom prst="rect">
            <a:avLst/>
          </a:prstGeom>
        </p:spPr>
      </p:pic>
      <p:sp>
        <p:nvSpPr>
          <p:cNvPr id="11" name="Marcador de pie de página 10">
            <a:extLst>
              <a:ext uri="{FF2B5EF4-FFF2-40B4-BE49-F238E27FC236}">
                <a16:creationId xmlns:a16="http://schemas.microsoft.com/office/drawing/2014/main" id="{0DBF487D-58AA-1242-B601-C007EC71B200}"/>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2" name="Marcador de fecha 9">
            <a:extLst>
              <a:ext uri="{FF2B5EF4-FFF2-40B4-BE49-F238E27FC236}">
                <a16:creationId xmlns:a16="http://schemas.microsoft.com/office/drawing/2014/main" id="{B45B40C5-6DFD-764F-AE46-0A27AA4E2A6C}"/>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037363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70</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80827AC1-95D7-407D-83D5-A20064C6B38A}"/>
              </a:ext>
            </a:extLst>
          </p:cNvPr>
          <p:cNvPicPr>
            <a:picLocks noChangeAspect="1"/>
          </p:cNvPicPr>
          <p:nvPr/>
        </p:nvPicPr>
        <p:blipFill>
          <a:blip r:embed="rId3"/>
          <a:stretch>
            <a:fillRect/>
          </a:stretch>
        </p:blipFill>
        <p:spPr>
          <a:xfrm>
            <a:off x="0" y="1805905"/>
            <a:ext cx="9144000" cy="4143375"/>
          </a:xfrm>
          <a:prstGeom prst="rect">
            <a:avLst/>
          </a:prstGeom>
        </p:spPr>
      </p:pic>
      <p:sp>
        <p:nvSpPr>
          <p:cNvPr id="9" name="Marcador de pie de página 10">
            <a:extLst>
              <a:ext uri="{FF2B5EF4-FFF2-40B4-BE49-F238E27FC236}">
                <a16:creationId xmlns:a16="http://schemas.microsoft.com/office/drawing/2014/main" id="{6F8872F6-932A-524A-A9A5-A4271A16AD8D}"/>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0" name="Marcador de fecha 9">
            <a:extLst>
              <a:ext uri="{FF2B5EF4-FFF2-40B4-BE49-F238E27FC236}">
                <a16:creationId xmlns:a16="http://schemas.microsoft.com/office/drawing/2014/main" id="{453275A2-6855-D848-80D9-2B99C64EB191}"/>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968345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71</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3573016"/>
            <a:ext cx="654422"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E85381D9-1258-AE4F-9696-C25B8089AB1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C4913583-5297-7544-BB3C-E7DBC459E896}"/>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234337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72</a:t>
            </a:fld>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3573016"/>
            <a:ext cx="654422"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 name="Imagen 3">
            <a:extLst>
              <a:ext uri="{FF2B5EF4-FFF2-40B4-BE49-F238E27FC236}">
                <a16:creationId xmlns:a16="http://schemas.microsoft.com/office/drawing/2014/main" id="{85603DB3-C818-41F2-BB42-0DAFA769E004}"/>
              </a:ext>
            </a:extLst>
          </p:cNvPr>
          <p:cNvPicPr>
            <a:picLocks noChangeAspect="1"/>
          </p:cNvPicPr>
          <p:nvPr/>
        </p:nvPicPr>
        <p:blipFill>
          <a:blip r:embed="rId4"/>
          <a:stretch>
            <a:fillRect/>
          </a:stretch>
        </p:blipFill>
        <p:spPr>
          <a:xfrm>
            <a:off x="-21828" y="4211138"/>
            <a:ext cx="9144000" cy="1173892"/>
          </a:xfrm>
          <a:prstGeom prst="rect">
            <a:avLst/>
          </a:prstGeom>
        </p:spPr>
      </p:pic>
      <p:sp>
        <p:nvSpPr>
          <p:cNvPr id="10" name="Marcador de pie de página 10">
            <a:extLst>
              <a:ext uri="{FF2B5EF4-FFF2-40B4-BE49-F238E27FC236}">
                <a16:creationId xmlns:a16="http://schemas.microsoft.com/office/drawing/2014/main" id="{AF48C2D4-8141-1047-8942-4309F8AE3F8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1" name="Marcador de fecha 9">
            <a:extLst>
              <a:ext uri="{FF2B5EF4-FFF2-40B4-BE49-F238E27FC236}">
                <a16:creationId xmlns:a16="http://schemas.microsoft.com/office/drawing/2014/main" id="{79907820-9155-4545-99CB-08122C3A610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2781577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73</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3717032"/>
            <a:ext cx="654422"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93D5F576-10EE-2A40-9096-56E790A7B824}"/>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278470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74</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3861048"/>
            <a:ext cx="654422"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2A228A2F-2F51-C341-8470-C516DE25123B}"/>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121994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75</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8B62D329-76A0-470A-8CB3-51535BD46EA3}"/>
              </a:ext>
            </a:extLst>
          </p:cNvPr>
          <p:cNvPicPr>
            <a:picLocks noChangeAspect="1"/>
          </p:cNvPicPr>
          <p:nvPr/>
        </p:nvPicPr>
        <p:blipFill>
          <a:blip r:embed="rId3"/>
          <a:stretch>
            <a:fillRect/>
          </a:stretch>
        </p:blipFill>
        <p:spPr>
          <a:xfrm>
            <a:off x="0" y="1802284"/>
            <a:ext cx="9144000" cy="4291012"/>
          </a:xfrm>
          <a:prstGeom prst="rect">
            <a:avLst/>
          </a:prstGeom>
        </p:spPr>
      </p:pic>
      <p:sp>
        <p:nvSpPr>
          <p:cNvPr id="10" name="Rectángulo 9">
            <a:extLst>
              <a:ext uri="{FF2B5EF4-FFF2-40B4-BE49-F238E27FC236}">
                <a16:creationId xmlns:a16="http://schemas.microsoft.com/office/drawing/2014/main" id="{D5BA3783-CDB1-4FED-B5CF-CD8B99C5AC90}"/>
              </a:ext>
            </a:extLst>
          </p:cNvPr>
          <p:cNvSpPr/>
          <p:nvPr/>
        </p:nvSpPr>
        <p:spPr>
          <a:xfrm>
            <a:off x="0" y="3068960"/>
            <a:ext cx="1763688"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8704916B-AC23-3D47-A9AF-29E558D3AFD5}"/>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940401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76</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69471F89-5DCD-46BF-A068-2FDEBFBDCF37}"/>
              </a:ext>
            </a:extLst>
          </p:cNvPr>
          <p:cNvPicPr>
            <a:picLocks noChangeAspect="1"/>
          </p:cNvPicPr>
          <p:nvPr/>
        </p:nvPicPr>
        <p:blipFill rotWithShape="1">
          <a:blip r:embed="rId3"/>
          <a:srcRect b="5046"/>
          <a:stretch/>
        </p:blipFill>
        <p:spPr>
          <a:xfrm>
            <a:off x="0" y="1988840"/>
            <a:ext cx="9144000" cy="4065463"/>
          </a:xfrm>
          <a:prstGeom prst="rect">
            <a:avLst/>
          </a:prstGeom>
        </p:spPr>
      </p:pic>
      <p:sp>
        <p:nvSpPr>
          <p:cNvPr id="9" name="Rectángulo 8">
            <a:extLst>
              <a:ext uri="{FF2B5EF4-FFF2-40B4-BE49-F238E27FC236}">
                <a16:creationId xmlns:a16="http://schemas.microsoft.com/office/drawing/2014/main" id="{F9685ABC-EA41-40B9-9E73-1851663F0B2E}"/>
              </a:ext>
            </a:extLst>
          </p:cNvPr>
          <p:cNvSpPr/>
          <p:nvPr/>
        </p:nvSpPr>
        <p:spPr>
          <a:xfrm>
            <a:off x="2031628" y="4005064"/>
            <a:ext cx="654422" cy="21602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B6A9D85C-B1C4-FC42-8E0B-757D6A9E2D22}"/>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12871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77</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E7CF277A-377E-4B23-ABDE-E44064E25092}"/>
              </a:ext>
            </a:extLst>
          </p:cNvPr>
          <p:cNvPicPr>
            <a:picLocks noChangeAspect="1"/>
          </p:cNvPicPr>
          <p:nvPr/>
        </p:nvPicPr>
        <p:blipFill>
          <a:blip r:embed="rId3"/>
          <a:stretch>
            <a:fillRect/>
          </a:stretch>
        </p:blipFill>
        <p:spPr>
          <a:xfrm>
            <a:off x="0" y="1759173"/>
            <a:ext cx="9144000" cy="4262115"/>
          </a:xfrm>
          <a:prstGeom prst="rect">
            <a:avLst/>
          </a:prstGeom>
        </p:spPr>
      </p:pic>
      <p:sp>
        <p:nvSpPr>
          <p:cNvPr id="9" name="Marcador de pie de página 10">
            <a:extLst>
              <a:ext uri="{FF2B5EF4-FFF2-40B4-BE49-F238E27FC236}">
                <a16:creationId xmlns:a16="http://schemas.microsoft.com/office/drawing/2014/main" id="{8669156B-A388-E04C-9E4D-FBA7ACCC2EEA}"/>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465093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78</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0203AEAB-B0E9-4B04-9DEE-CF5264E14167}"/>
              </a:ext>
            </a:extLst>
          </p:cNvPr>
          <p:cNvPicPr>
            <a:picLocks noChangeAspect="1"/>
          </p:cNvPicPr>
          <p:nvPr/>
        </p:nvPicPr>
        <p:blipFill rotWithShape="1">
          <a:blip r:embed="rId3"/>
          <a:srcRect b="5057"/>
          <a:stretch/>
        </p:blipFill>
        <p:spPr>
          <a:xfrm>
            <a:off x="0" y="1893341"/>
            <a:ext cx="9144000" cy="4055939"/>
          </a:xfrm>
          <a:prstGeom prst="rect">
            <a:avLst/>
          </a:prstGeom>
        </p:spPr>
      </p:pic>
      <p:sp>
        <p:nvSpPr>
          <p:cNvPr id="9" name="Marcador de pie de página 10">
            <a:extLst>
              <a:ext uri="{FF2B5EF4-FFF2-40B4-BE49-F238E27FC236}">
                <a16:creationId xmlns:a16="http://schemas.microsoft.com/office/drawing/2014/main" id="{4807797D-80F5-0646-A064-DF99F39D40B0}"/>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968765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79</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4" name="Imagen 3">
            <a:extLst>
              <a:ext uri="{FF2B5EF4-FFF2-40B4-BE49-F238E27FC236}">
                <a16:creationId xmlns:a16="http://schemas.microsoft.com/office/drawing/2014/main" id="{E1FB1761-D2DF-464D-ADC6-DA2F17D0E845}"/>
              </a:ext>
            </a:extLst>
          </p:cNvPr>
          <p:cNvPicPr>
            <a:picLocks noChangeAspect="1"/>
          </p:cNvPicPr>
          <p:nvPr/>
        </p:nvPicPr>
        <p:blipFill>
          <a:blip r:embed="rId3"/>
          <a:stretch>
            <a:fillRect/>
          </a:stretch>
        </p:blipFill>
        <p:spPr>
          <a:xfrm>
            <a:off x="0" y="1844824"/>
            <a:ext cx="9144000" cy="4295775"/>
          </a:xfrm>
          <a:prstGeom prst="rect">
            <a:avLst/>
          </a:prstGeom>
        </p:spPr>
      </p:pic>
      <p:sp>
        <p:nvSpPr>
          <p:cNvPr id="9" name="Rectángulo 8">
            <a:extLst>
              <a:ext uri="{FF2B5EF4-FFF2-40B4-BE49-F238E27FC236}">
                <a16:creationId xmlns:a16="http://schemas.microsoft.com/office/drawing/2014/main" id="{50256676-F2B1-4B13-B65D-B0EBD5829360}"/>
              </a:ext>
            </a:extLst>
          </p:cNvPr>
          <p:cNvSpPr/>
          <p:nvPr/>
        </p:nvSpPr>
        <p:spPr>
          <a:xfrm>
            <a:off x="6660232" y="2176611"/>
            <a:ext cx="792088" cy="316285"/>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pie de página 10">
            <a:extLst>
              <a:ext uri="{FF2B5EF4-FFF2-40B4-BE49-F238E27FC236}">
                <a16:creationId xmlns:a16="http://schemas.microsoft.com/office/drawing/2014/main" id="{8D3E8AA9-5D85-4E43-B522-A690A140DD92}"/>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58653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8</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1. </a:t>
            </a:r>
            <a:r>
              <a:rPr lang="es-ES" dirty="0" err="1"/>
              <a:t>What</a:t>
            </a:r>
            <a:r>
              <a:rPr lang="es-ES" dirty="0"/>
              <a:t> </a:t>
            </a:r>
            <a:r>
              <a:rPr lang="es-ES" dirty="0" err="1"/>
              <a:t>is</a:t>
            </a:r>
            <a:r>
              <a:rPr lang="es-ES" dirty="0"/>
              <a:t> Galaxy?</a:t>
            </a:r>
          </a:p>
        </p:txBody>
      </p:sp>
      <p:pic>
        <p:nvPicPr>
          <p:cNvPr id="2050" name="Picture 2" descr="usegalaxy.* servers">
            <a:extLst>
              <a:ext uri="{FF2B5EF4-FFF2-40B4-BE49-F238E27FC236}">
                <a16:creationId xmlns:a16="http://schemas.microsoft.com/office/drawing/2014/main" id="{6EFC47E5-4686-4E8C-B91D-803D2583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700808"/>
            <a:ext cx="7488832" cy="42040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C0EF792-749D-437C-823B-440E892ECB7F}"/>
              </a:ext>
            </a:extLst>
          </p:cNvPr>
          <p:cNvSpPr txBox="1"/>
          <p:nvPr/>
        </p:nvSpPr>
        <p:spPr>
          <a:xfrm>
            <a:off x="1187624" y="5899791"/>
            <a:ext cx="6531464" cy="461665"/>
          </a:xfrm>
          <a:prstGeom prst="rect">
            <a:avLst/>
          </a:prstGeom>
          <a:noFill/>
        </p:spPr>
        <p:txBody>
          <a:bodyPr wrap="square">
            <a:spAutoFit/>
          </a:bodyPr>
          <a:lstStyle/>
          <a:p>
            <a:r>
              <a:rPr lang="es-ES" sz="1200" dirty="0" err="1"/>
              <a:t>Source</a:t>
            </a:r>
            <a:r>
              <a:rPr lang="es-ES" sz="1200" dirty="0"/>
              <a:t>: https://training.galaxyproject.org/training-material/topics/introduction/tutorials/galaxy-intro-short/slides.html?utm_source=usegalaxyeu&amp;utm_medium=website&amp;utm_campaign=covid2021#7</a:t>
            </a:r>
          </a:p>
        </p:txBody>
      </p:sp>
      <p:pic>
        <p:nvPicPr>
          <p:cNvPr id="4098" name="Picture 2" descr="XSEDE — CRC User documentation">
            <a:extLst>
              <a:ext uri="{FF2B5EF4-FFF2-40B4-BE49-F238E27FC236}">
                <a16:creationId xmlns:a16="http://schemas.microsoft.com/office/drawing/2014/main" id="{975B6B91-5622-4E07-A3DF-913294656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293096"/>
            <a:ext cx="2513167" cy="5863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NBI – German Network for Bioinformatics Infrastructure">
            <a:extLst>
              <a:ext uri="{FF2B5EF4-FFF2-40B4-BE49-F238E27FC236}">
                <a16:creationId xmlns:a16="http://schemas.microsoft.com/office/drawing/2014/main" id="{E2C106F1-D58B-4D15-857A-FAF8BD47A7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861" y="2167949"/>
            <a:ext cx="1728192" cy="44913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ordinator – ELIXIR Data Platform – ENVRI Community">
            <a:extLst>
              <a:ext uri="{FF2B5EF4-FFF2-40B4-BE49-F238E27FC236}">
                <a16:creationId xmlns:a16="http://schemas.microsoft.com/office/drawing/2014/main" id="{551DD8B5-BAEB-4060-9FF8-45964A6C6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8144" y="2751150"/>
            <a:ext cx="975318" cy="73431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ectar Cloud - Galaxy Community Hub">
            <a:extLst>
              <a:ext uri="{FF2B5EF4-FFF2-40B4-BE49-F238E27FC236}">
                <a16:creationId xmlns:a16="http://schemas.microsoft.com/office/drawing/2014/main" id="{8D29911D-0B14-42CC-A986-30336ADB26E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8870" y="3909097"/>
            <a:ext cx="783530" cy="783530"/>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pie de página 10">
            <a:extLst>
              <a:ext uri="{FF2B5EF4-FFF2-40B4-BE49-F238E27FC236}">
                <a16:creationId xmlns:a16="http://schemas.microsoft.com/office/drawing/2014/main" id="{BFF37777-4D49-574A-8691-F2D56FF26FB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13" name="Marcador de fecha 9">
            <a:extLst>
              <a:ext uri="{FF2B5EF4-FFF2-40B4-BE49-F238E27FC236}">
                <a16:creationId xmlns:a16="http://schemas.microsoft.com/office/drawing/2014/main" id="{D3884D17-574D-A74C-B5C7-DABF49072D55}"/>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3211114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80</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8F534440-604C-439C-B834-4FAC84BA99D3}"/>
              </a:ext>
            </a:extLst>
          </p:cNvPr>
          <p:cNvPicPr>
            <a:picLocks noChangeAspect="1"/>
          </p:cNvPicPr>
          <p:nvPr/>
        </p:nvPicPr>
        <p:blipFill>
          <a:blip r:embed="rId3"/>
          <a:stretch>
            <a:fillRect/>
          </a:stretch>
        </p:blipFill>
        <p:spPr>
          <a:xfrm>
            <a:off x="0" y="1879054"/>
            <a:ext cx="9144000" cy="4286250"/>
          </a:xfrm>
          <a:prstGeom prst="rect">
            <a:avLst/>
          </a:prstGeom>
        </p:spPr>
      </p:pic>
      <p:sp>
        <p:nvSpPr>
          <p:cNvPr id="10" name="Rectángulo 9">
            <a:extLst>
              <a:ext uri="{FF2B5EF4-FFF2-40B4-BE49-F238E27FC236}">
                <a16:creationId xmlns:a16="http://schemas.microsoft.com/office/drawing/2014/main" id="{16784905-D75D-4CCF-8721-5B4C59E1DE5A}"/>
              </a:ext>
            </a:extLst>
          </p:cNvPr>
          <p:cNvSpPr/>
          <p:nvPr/>
        </p:nvSpPr>
        <p:spPr>
          <a:xfrm>
            <a:off x="1893962" y="2708920"/>
            <a:ext cx="5342334" cy="57606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0F65BCA9-3125-0746-A9A1-76B45D34C0CB}"/>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370518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81</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4.3. </a:t>
            </a:r>
            <a:r>
              <a:rPr lang="es-ES" dirty="0" err="1"/>
              <a:t>Wokflows</a:t>
            </a:r>
            <a:endParaRPr lang="es-ES" dirty="0"/>
          </a:p>
        </p:txBody>
      </p:sp>
      <p:pic>
        <p:nvPicPr>
          <p:cNvPr id="3" name="Imagen 2">
            <a:extLst>
              <a:ext uri="{FF2B5EF4-FFF2-40B4-BE49-F238E27FC236}">
                <a16:creationId xmlns:a16="http://schemas.microsoft.com/office/drawing/2014/main" id="{8F534440-604C-439C-B834-4FAC84BA99D3}"/>
              </a:ext>
            </a:extLst>
          </p:cNvPr>
          <p:cNvPicPr>
            <a:picLocks noChangeAspect="1"/>
          </p:cNvPicPr>
          <p:nvPr/>
        </p:nvPicPr>
        <p:blipFill>
          <a:blip r:embed="rId3"/>
          <a:stretch>
            <a:fillRect/>
          </a:stretch>
        </p:blipFill>
        <p:spPr>
          <a:xfrm>
            <a:off x="0" y="1879054"/>
            <a:ext cx="9144000" cy="4286250"/>
          </a:xfrm>
          <a:prstGeom prst="rect">
            <a:avLst/>
          </a:prstGeom>
        </p:spPr>
      </p:pic>
      <p:sp>
        <p:nvSpPr>
          <p:cNvPr id="10" name="Rectángulo 9">
            <a:extLst>
              <a:ext uri="{FF2B5EF4-FFF2-40B4-BE49-F238E27FC236}">
                <a16:creationId xmlns:a16="http://schemas.microsoft.com/office/drawing/2014/main" id="{16784905-D75D-4CCF-8721-5B4C59E1DE5A}"/>
              </a:ext>
            </a:extLst>
          </p:cNvPr>
          <p:cNvSpPr/>
          <p:nvPr/>
        </p:nvSpPr>
        <p:spPr>
          <a:xfrm>
            <a:off x="1893962" y="3284984"/>
            <a:ext cx="5342334" cy="576064"/>
          </a:xfrm>
          <a:prstGeom prst="rect">
            <a:avLst/>
          </a:prstGeom>
          <a:no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pie de página 10">
            <a:extLst>
              <a:ext uri="{FF2B5EF4-FFF2-40B4-BE49-F238E27FC236}">
                <a16:creationId xmlns:a16="http://schemas.microsoft.com/office/drawing/2014/main" id="{D22009F3-B6E7-F040-A3F5-D5C5AF037752}"/>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428131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02847E6-BB1C-41C9-A04D-A9A1D89BDF04}"/>
              </a:ext>
            </a:extLst>
          </p:cNvPr>
          <p:cNvSpPr>
            <a:spLocks noGrp="1"/>
          </p:cNvSpPr>
          <p:nvPr>
            <p:ph type="sldNum" sz="quarter" idx="12"/>
          </p:nvPr>
        </p:nvSpPr>
        <p:spPr/>
        <p:txBody>
          <a:bodyPr/>
          <a:lstStyle/>
          <a:p>
            <a:fld id="{132FADFE-3B8F-471C-ABF0-DBC7717ECBBC}" type="slidenum">
              <a:rPr lang="es-ES" smtClean="0"/>
              <a:t>82</a:t>
            </a:fld>
            <a:endParaRPr lang="es-ES" dirty="0"/>
          </a:p>
        </p:txBody>
      </p:sp>
      <p:sp>
        <p:nvSpPr>
          <p:cNvPr id="7" name="Marcador de fecha 9">
            <a:extLst>
              <a:ext uri="{FF2B5EF4-FFF2-40B4-BE49-F238E27FC236}">
                <a16:creationId xmlns:a16="http://schemas.microsoft.com/office/drawing/2014/main" id="{E396C63E-EFEF-4C84-83F2-13F5EAB715B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
        <p:nvSpPr>
          <p:cNvPr id="13" name="1 Título">
            <a:extLst>
              <a:ext uri="{FF2B5EF4-FFF2-40B4-BE49-F238E27FC236}">
                <a16:creationId xmlns:a16="http://schemas.microsoft.com/office/drawing/2014/main" id="{9458BD26-FC6F-3843-888B-4D80DC88FC03}"/>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a:t>
            </a:r>
            <a:r>
              <a:rPr lang="en-GB" dirty="0"/>
              <a:t>Questions</a:t>
            </a:r>
            <a:r>
              <a:rPr lang="es-ES" dirty="0"/>
              <a:t>?</a:t>
            </a:r>
          </a:p>
        </p:txBody>
      </p:sp>
      <p:sp>
        <p:nvSpPr>
          <p:cNvPr id="6" name="Marcador de pie de página 10">
            <a:extLst>
              <a:ext uri="{FF2B5EF4-FFF2-40B4-BE49-F238E27FC236}">
                <a16:creationId xmlns:a16="http://schemas.microsoft.com/office/drawing/2014/main" id="{A5A5E39B-3E21-034F-98C1-F8E084C288AE}"/>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Tree>
    <p:extLst>
      <p:ext uri="{BB962C8B-B14F-4D97-AF65-F5344CB8AC3E}">
        <p14:creationId xmlns:p14="http://schemas.microsoft.com/office/powerpoint/2010/main" val="2777601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9C9C404-10B0-4D76-81F0-3A8688FB8D0E}"/>
              </a:ext>
            </a:extLst>
          </p:cNvPr>
          <p:cNvSpPr>
            <a:spLocks noGrp="1"/>
          </p:cNvSpPr>
          <p:nvPr>
            <p:ph type="sldNum" sz="quarter" idx="12"/>
          </p:nvPr>
        </p:nvSpPr>
        <p:spPr/>
        <p:txBody>
          <a:bodyPr/>
          <a:lstStyle/>
          <a:p>
            <a:fld id="{132FADFE-3B8F-471C-ABF0-DBC7717ECBBC}" type="slidenum">
              <a:rPr lang="es-ES" smtClean="0"/>
              <a:t>9</a:t>
            </a:fld>
            <a:endParaRPr lang="es-ES"/>
          </a:p>
        </p:txBody>
      </p:sp>
      <p:sp>
        <p:nvSpPr>
          <p:cNvPr id="7" name="1 Título">
            <a:extLst>
              <a:ext uri="{FF2B5EF4-FFF2-40B4-BE49-F238E27FC236}">
                <a16:creationId xmlns:a16="http://schemas.microsoft.com/office/drawing/2014/main" id="{ADA60EA7-C1A9-43DE-9509-1F60379BC33A}"/>
              </a:ext>
            </a:extLst>
          </p:cNvPr>
          <p:cNvSpPr txBox="1">
            <a:spLocks/>
          </p:cNvSpPr>
          <p:nvPr/>
        </p:nvSpPr>
        <p:spPr>
          <a:xfrm>
            <a:off x="628650" y="700647"/>
            <a:ext cx="7886700" cy="866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100" kern="1200">
                <a:solidFill>
                  <a:schemeClr val="tx1"/>
                </a:solidFill>
                <a:latin typeface="Consolas" panose="020B0609020204030204" pitchFamily="49" charset="0"/>
                <a:ea typeface="+mj-ea"/>
                <a:cs typeface="Consolas" panose="020B0609020204030204" pitchFamily="49" charset="0"/>
              </a:defRPr>
            </a:lvl1pPr>
          </a:lstStyle>
          <a:p>
            <a:r>
              <a:rPr lang="es-ES" dirty="0"/>
              <a:t>2. </a:t>
            </a:r>
            <a:r>
              <a:rPr lang="es-ES" dirty="0" err="1"/>
              <a:t>Why</a:t>
            </a:r>
            <a:r>
              <a:rPr lang="es-ES" dirty="0"/>
              <a:t> Galaxy?</a:t>
            </a:r>
          </a:p>
        </p:txBody>
      </p:sp>
      <p:sp>
        <p:nvSpPr>
          <p:cNvPr id="12" name="Marcador de contenido 1">
            <a:extLst>
              <a:ext uri="{FF2B5EF4-FFF2-40B4-BE49-F238E27FC236}">
                <a16:creationId xmlns:a16="http://schemas.microsoft.com/office/drawing/2014/main" id="{4BA6715D-21C0-4874-BBC9-81FF72CE6EB0}"/>
              </a:ext>
            </a:extLst>
          </p:cNvPr>
          <p:cNvSpPr>
            <a:spLocks noGrp="1"/>
          </p:cNvSpPr>
          <p:nvPr>
            <p:ph idx="1"/>
          </p:nvPr>
        </p:nvSpPr>
        <p:spPr>
          <a:xfrm>
            <a:off x="628650" y="1778001"/>
            <a:ext cx="2714092" cy="4443413"/>
          </a:xfrm>
        </p:spPr>
        <p:txBody>
          <a:bodyPr>
            <a:normAutofit/>
          </a:bodyPr>
          <a:lstStyle/>
          <a:p>
            <a:r>
              <a:rPr lang="es-ES" sz="2000" dirty="0" err="1">
                <a:solidFill>
                  <a:srgbClr val="000000"/>
                </a:solidFill>
                <a:latin typeface="Droid Serif"/>
              </a:rPr>
              <a:t>Easy</a:t>
            </a:r>
            <a:r>
              <a:rPr lang="es-ES" sz="2000" dirty="0">
                <a:solidFill>
                  <a:srgbClr val="000000"/>
                </a:solidFill>
                <a:latin typeface="Droid Serif"/>
              </a:rPr>
              <a:t> and accesible:</a:t>
            </a:r>
          </a:p>
          <a:p>
            <a:pPr lvl="1"/>
            <a:r>
              <a:rPr lang="es-ES" sz="2000" b="0" i="0" dirty="0">
                <a:solidFill>
                  <a:srgbClr val="000000"/>
                </a:solidFill>
                <a:effectLst/>
                <a:latin typeface="Droid Serif"/>
              </a:rPr>
              <a:t>No </a:t>
            </a:r>
            <a:r>
              <a:rPr lang="es-ES" sz="2000" b="0" i="0" dirty="0" err="1">
                <a:solidFill>
                  <a:srgbClr val="000000"/>
                </a:solidFill>
                <a:effectLst/>
                <a:latin typeface="Droid Serif"/>
              </a:rPr>
              <a:t>instalation</a:t>
            </a:r>
            <a:endParaRPr lang="es-ES" sz="2000" b="0" i="0" dirty="0">
              <a:solidFill>
                <a:srgbClr val="000000"/>
              </a:solidFill>
              <a:effectLst/>
              <a:latin typeface="Droid Serif"/>
            </a:endParaRPr>
          </a:p>
          <a:p>
            <a:pPr lvl="1"/>
            <a:r>
              <a:rPr lang="es-ES" sz="2000" dirty="0">
                <a:solidFill>
                  <a:srgbClr val="000000"/>
                </a:solidFill>
                <a:latin typeface="Droid Serif"/>
              </a:rPr>
              <a:t>No </a:t>
            </a:r>
            <a:r>
              <a:rPr lang="es-ES" sz="2000" dirty="0" err="1">
                <a:solidFill>
                  <a:srgbClr val="000000"/>
                </a:solidFill>
                <a:latin typeface="Droid Serif"/>
              </a:rPr>
              <a:t>commands</a:t>
            </a:r>
            <a:endParaRPr lang="es-ES" sz="2000" dirty="0">
              <a:solidFill>
                <a:srgbClr val="000000"/>
              </a:solidFill>
              <a:latin typeface="Droid Serif"/>
            </a:endParaRPr>
          </a:p>
          <a:p>
            <a:pPr algn="l">
              <a:buFont typeface="Arial" panose="020B0604020202020204" pitchFamily="34" charset="0"/>
              <a:buChar char="•"/>
            </a:pPr>
            <a:r>
              <a:rPr lang="es-ES" sz="2000" dirty="0">
                <a:solidFill>
                  <a:srgbClr val="000000"/>
                </a:solidFill>
                <a:latin typeface="Droid Serif"/>
              </a:rPr>
              <a:t>Reproducible</a:t>
            </a:r>
          </a:p>
          <a:p>
            <a:r>
              <a:rPr lang="es-ES" sz="2000" dirty="0" err="1">
                <a:solidFill>
                  <a:srgbClr val="000000"/>
                </a:solidFill>
                <a:latin typeface="Droid Serif"/>
              </a:rPr>
              <a:t>Vrsatile</a:t>
            </a:r>
            <a:r>
              <a:rPr lang="es-ES" sz="2000" dirty="0">
                <a:solidFill>
                  <a:srgbClr val="000000"/>
                </a:solidFill>
                <a:latin typeface="Droid Serif"/>
              </a:rPr>
              <a:t> </a:t>
            </a:r>
            <a:r>
              <a:rPr lang="es-ES" sz="2000" dirty="0" err="1">
                <a:solidFill>
                  <a:srgbClr val="000000"/>
                </a:solidFill>
                <a:latin typeface="Droid Serif"/>
              </a:rPr>
              <a:t>workflows</a:t>
            </a:r>
            <a:endParaRPr lang="es-ES" sz="2000" dirty="0">
              <a:solidFill>
                <a:srgbClr val="000000"/>
              </a:solidFill>
              <a:latin typeface="Droid Serif"/>
            </a:endParaRPr>
          </a:p>
          <a:p>
            <a:r>
              <a:rPr lang="es-ES" sz="2000" dirty="0">
                <a:solidFill>
                  <a:srgbClr val="000000"/>
                </a:solidFill>
                <a:latin typeface="Droid Serif"/>
              </a:rPr>
              <a:t>Open </a:t>
            </a:r>
            <a:r>
              <a:rPr lang="es-ES" sz="2000" dirty="0" err="1">
                <a:solidFill>
                  <a:srgbClr val="000000"/>
                </a:solidFill>
                <a:latin typeface="Droid Serif"/>
              </a:rPr>
              <a:t>source</a:t>
            </a:r>
            <a:endParaRPr lang="es-ES" sz="2000" dirty="0">
              <a:solidFill>
                <a:srgbClr val="000000"/>
              </a:solidFill>
              <a:latin typeface="Droid Serif"/>
            </a:endParaRPr>
          </a:p>
          <a:p>
            <a:r>
              <a:rPr lang="es-ES" sz="2000" dirty="0">
                <a:solidFill>
                  <a:srgbClr val="000000"/>
                </a:solidFill>
                <a:latin typeface="Droid Serif"/>
              </a:rPr>
              <a:t>Multidisciplinar</a:t>
            </a:r>
          </a:p>
        </p:txBody>
      </p:sp>
      <p:pic>
        <p:nvPicPr>
          <p:cNvPr id="13" name="Picture 6">
            <a:extLst>
              <a:ext uri="{FF2B5EF4-FFF2-40B4-BE49-F238E27FC236}">
                <a16:creationId xmlns:a16="http://schemas.microsoft.com/office/drawing/2014/main" id="{A71EFBD4-8141-4AF0-A7A1-75FA059FB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742" y="1916832"/>
            <a:ext cx="5544615" cy="3467555"/>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pie de página 10">
            <a:extLst>
              <a:ext uri="{FF2B5EF4-FFF2-40B4-BE49-F238E27FC236}">
                <a16:creationId xmlns:a16="http://schemas.microsoft.com/office/drawing/2014/main" id="{B4A4A439-BB74-F549-9489-D0DC1BE46379}"/>
              </a:ext>
            </a:extLst>
          </p:cNvPr>
          <p:cNvSpPr>
            <a:spLocks noGrp="1"/>
          </p:cNvSpPr>
          <p:nvPr>
            <p:ph type="ftr" sz="quarter" idx="11"/>
          </p:nvPr>
        </p:nvSpPr>
        <p:spPr>
          <a:xfrm>
            <a:off x="3028950" y="6356351"/>
            <a:ext cx="3086100" cy="365125"/>
          </a:xfrm>
        </p:spPr>
        <p:txBody>
          <a:bodyPr/>
          <a:lstStyle/>
          <a:p>
            <a:r>
              <a:rPr lang="es-ES" dirty="0"/>
              <a:t>Análisis de Genomas Virales a través de la plataforma Galaxy</a:t>
            </a:r>
          </a:p>
        </p:txBody>
      </p:sp>
      <p:sp>
        <p:nvSpPr>
          <p:cNvPr id="9" name="Marcador de fecha 9">
            <a:extLst>
              <a:ext uri="{FF2B5EF4-FFF2-40B4-BE49-F238E27FC236}">
                <a16:creationId xmlns:a16="http://schemas.microsoft.com/office/drawing/2014/main" id="{F9F9E5E7-11CC-1B4A-93AD-7F80BC7CFC38}"/>
              </a:ext>
            </a:extLst>
          </p:cNvPr>
          <p:cNvSpPr>
            <a:spLocks noGrp="1"/>
          </p:cNvSpPr>
          <p:nvPr>
            <p:ph type="dt" sz="half" idx="10"/>
          </p:nvPr>
        </p:nvSpPr>
        <p:spPr>
          <a:xfrm>
            <a:off x="628650" y="6356351"/>
            <a:ext cx="2057400" cy="365125"/>
          </a:xfrm>
        </p:spPr>
        <p:txBody>
          <a:bodyPr/>
          <a:lstStyle/>
          <a:p>
            <a:r>
              <a:rPr lang="en-US" dirty="0"/>
              <a:t>14/11/2022</a:t>
            </a:r>
            <a:endParaRPr lang="es-ES" dirty="0"/>
          </a:p>
        </p:txBody>
      </p:sp>
    </p:spTree>
    <p:extLst>
      <p:ext uri="{BB962C8B-B14F-4D97-AF65-F5344CB8AC3E}">
        <p14:creationId xmlns:p14="http://schemas.microsoft.com/office/powerpoint/2010/main" val="1331910206"/>
      </p:ext>
    </p:extLst>
  </p:cSld>
  <p:clrMapOvr>
    <a:masterClrMapping/>
  </p:clrMapOvr>
</p:sld>
</file>

<file path=ppt/theme/theme1.xml><?xml version="1.0" encoding="utf-8"?>
<a:theme xmlns:a="http://schemas.openxmlformats.org/drawingml/2006/main" name="plantilla_presentacion_pp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plantilla_presentacion_ppt</Template>
  <TotalTime>11083</TotalTime>
  <Words>4370</Words>
  <Application>Microsoft Office PowerPoint</Application>
  <PresentationFormat>Presentación en pantalla (4:3)</PresentationFormat>
  <Paragraphs>586</Paragraphs>
  <Slides>82</Slides>
  <Notes>82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82</vt:i4>
      </vt:variant>
    </vt:vector>
  </HeadingPairs>
  <TitlesOfParts>
    <vt:vector size="91" baseType="lpstr">
      <vt:lpstr>Arial</vt:lpstr>
      <vt:lpstr>Arial</vt:lpstr>
      <vt:lpstr>Calibri</vt:lpstr>
      <vt:lpstr>Consolas</vt:lpstr>
      <vt:lpstr>Courier New</vt:lpstr>
      <vt:lpstr>Droid Serif</vt:lpstr>
      <vt:lpstr>verdana</vt:lpstr>
      <vt:lpstr>Wingdings</vt:lpstr>
      <vt:lpstr>plantilla_presentacion_ppt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fastq y Prepreocesamiento</dc:title>
  <dc:creator>Isabel Cuesta De La Plaza</dc:creator>
  <cp:lastModifiedBy>Customer 8818</cp:lastModifiedBy>
  <cp:revision>245</cp:revision>
  <dcterms:modified xsi:type="dcterms:W3CDTF">2022-11-11T12:25:11Z</dcterms:modified>
</cp:coreProperties>
</file>